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712C4F-3504-4C4F-A3B8-11EE1A3BA903}">
  <a:tblStyle styleId="{4F712C4F-3504-4C4F-A3B8-11EE1A3BA90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ECE9"/>
          </a:solidFill>
        </a:fill>
      </a:tcStyle>
    </a:wholeTbl>
    <a:band1H>
      <a:tcStyle>
        <a:tcBdr/>
        <a:fill>
          <a:solidFill>
            <a:srgbClr val="DED8D0"/>
          </a:solidFill>
        </a:fill>
      </a:tcStyle>
    </a:band1H>
    <a:band1V>
      <a:tcStyle>
        <a:tcBdr/>
        <a:fill>
          <a:solidFill>
            <a:srgbClr val="DED8D0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227" autoAdjust="0"/>
  </p:normalViewPr>
  <p:slideViewPr>
    <p:cSldViewPr snapToGrid="0">
      <p:cViewPr varScale="1">
        <p:scale>
          <a:sx n="90" d="100"/>
          <a:sy n="90" d="100"/>
        </p:scale>
        <p:origin x="23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1649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for coming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Most information from this presentation taken from beanctuary.com, so if you’ve already seen the website, there may be some repeated information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However I will try to make the information entertaining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Leave questions until Q&amp;A, Powerpoint will be uploaded to facebook page.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008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SOPHIA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Each exam stands for…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Probability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Financial</a:t>
            </a:r>
            <a:r>
              <a:rPr lang="en-US" sz="1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Mathematics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-US" sz="1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Investments and financial Markets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-US" sz="1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Long Term Actuarial Models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-US" sz="1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Short Term Actuarial Models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-US" sz="1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Statistics for Risk Modelling</a:t>
            </a:r>
            <a:endParaRPr lang="en-US"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endParaRPr lang="en-US"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Equivalent courses at 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mcgill</a:t>
            </a: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323 for P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329 for 90% of FM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430 for the last 10% of FM and for Part of MFE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Start with P if you’re comfortable with calculus and probability. Start with FM if you’re more financially oriented. 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 order doesn’t matter. P and FM are about the same difficulty, and then MFE, MLC and C are slightly harder than the first 2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Validation by Educational Experience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Economics: econ 208, 209 (or micro macro)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Corporate Finance 341, 342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Applied Statistics (econometrics)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FAP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FAP is a self–paced, e–Learning course composed of eight modules where candidates acquire and use knowledge that is distributed and facilitated by electronic means. : This course teaches candidates about the business environment and exposes them to real–world situations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APC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Associateship Professionalism Course</a:t>
            </a:r>
          </a:p>
          <a:p>
            <a:pPr marL="628650" marR="0" lvl="1" indent="-17145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course covers professionalism, ethics and legal liability and makes extensive use of the case study method.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576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SOPHIA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Each exam stands for…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Equivalent courses at 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mcgill</a:t>
            </a: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323 for P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329 for 90% of FM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430 for the last 10% of FM and for Part of MFE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Validation by Educational Experience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Economics: econ 208, 209 (or micro macro)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Corporate Finance 341, 342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Applied Statistics (econometrics)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FAP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Fundamentals of Actuarial Practice e Learning Course: This course teaches candidates about the business environment and exposes them to real–world situations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APC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Associateship Professionalism Course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Half a day 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professionalism, ethics and legal liability and makes extensive use of the case study method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463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SOPHIA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Each exam stands for…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Equivalent courses at mcgill: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323 for P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329 for 90% of FM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430 for the last 10% of FM and for Part of MFE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Validation by Educational Experience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Economics: econ 208, 209 (or micro macro)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Corporate Finance 341, 342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Applied Statistics (econometrics)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FAP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Fundamentals of Actuarial Practice e Learning Course: This course teaches candidates about the business environment and exposes them to real–world situations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APC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Associateship Professionalism Course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Half a day 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professionalism, ethics and legal liability and makes extensive use of the case study method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098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SOPHIA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Most important part of being an actuary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Typically after you get hired, they will pay for your study materials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the first exam, people recommend ACTEX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FM, MFE, MLC, C, people recommend ASM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There’s also TIA, if you prefer video lectures, they’re a little more expensive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ADAPT for a ton of practice problems that are tailored to your skill level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each hour of exam, the benchmark is 100 hours of studying. For example, P and FM are 3 hours each, so you should be studying 300 hours for those.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 MAY be able to pass by studying less, but you’re taking a risk, and if you know anything about actuaries, is that we don’t like risk.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Exams are supposed to get much harder after P and FM (the “entry level” exams)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MSAA has</a:t>
            </a:r>
            <a:r>
              <a:rPr lang="en-US" sz="1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manual rental program</a:t>
            </a:r>
            <a:endParaRPr lang="en-US"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874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SOPHIA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Left is BA II plus financial calculator, which I found was really helpful for Exam FM, but supposedly doesn’t help for any other exam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Around $40 on amazon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Professional edition was a lot more expensive and you do NOT need any of those functions on the exam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Right is TI 30 XS multview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Multiview here is key because there is enough screen space like a graphing calculator, it’s great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$20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 can take both calculators into the exam with you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Don’t forget it or you’ll fail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When you’re doing practice problems, make sure you’re doing it with the calculator you are going into the exam with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276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VICKY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GPA and Exams are what gets you the interview.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Needless to say, you need a spotless CV and good cover letter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Most of the time they don’t really read the cover letter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those are subpar then extra curriculars are taken into account (weights are different depending on each firm)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Networking is key. 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Going to company cocktails at the beginning of the semester September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wine a cheese to chat with employers September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ASNA conference January – case competition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Join the MSAA listserv to get more information on all these events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(mostly planned by others)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Interviews can be either knowledge based or behavioural. 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They want to know that you know what you say you know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they want to know you’ll be a joy to have at the office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You’ll be nervous, do mock interviews!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Doing A LOT of interview prep is also required</a:t>
            </a: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you? Why us?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It’s very useful to know excel, access (base Microsoft applications) and then VBA and SQL for advanced knowledge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McGill CAPS has a lot of great resources to help you with CV, Cover Letter, and Interviewing, Mock Interviews</a:t>
            </a: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5850" marR="0" lvl="2" indent="-17145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28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Networking is a</a:t>
            </a:r>
            <a:r>
              <a:rPr lang="en-US" baseline="0" dirty="0"/>
              <a:t> crucial part of finding jobs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Spring/fall- companies have cocktails with actuaries and HR to meet students and promote their company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MSAA sometimes organizes presentations with companies. Ex </a:t>
            </a:r>
            <a:r>
              <a:rPr lang="en-US" baseline="0" dirty="0" err="1"/>
              <a:t>Sunlife</a:t>
            </a:r>
            <a:r>
              <a:rPr lang="en-US" baseline="0" dirty="0"/>
              <a:t> and Intact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ASNA: major actuarial students convention, details on next slide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1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SOPHIA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Please subscribe to us!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763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133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416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16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0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SOPHIA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Prediction using statistical models, not crystal balls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Usually work for insurance companies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is important because these events are usually associated with cash outflows for the company.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 include: hurricanes, death, car accidents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Different concentrations such as “Life”, “Property Casualty”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Based on the above work, you can determine how much money an insurance company will have to pay out for each person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 depending on how much profit you want to make, you can set a premium (above this amount) which will make you money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With all these people purchasing insurance, the law of large numbers apply, so if your model is correct then estimation is good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Actuaries do make lots of money, that’s why it’s such a popular profession. How much?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Video:    http://riskisopportunity.net/tv-uni-09-education.aspx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32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SOPHIA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These figures are average annual salaries for Casualty actuaries working in the states.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Figures for Canada are a little more bleak. For one, it will be very unlikely that you’ll be hired with one exam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Note that as years of experience increases, variance in salary levels also increase, </a:t>
            </a:r>
          </a:p>
          <a:p>
            <a:pPr marL="628650" marR="0" lvl="1" indent="-17145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example after 15 years and an FCAS, the 10</a:t>
            </a:r>
            <a:r>
              <a:rPr lang="en-US" sz="1200" b="0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and 90</a:t>
            </a:r>
            <a:r>
              <a:rPr lang="en-US" sz="1200" b="0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percentile salary levels are 148-361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77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VICKY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52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VICKY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71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VICKY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Pros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Actuaries work typical 9-5 jobs, unlike finance people who do crazy 100 hour weeks. Especially Investment Banking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Salary starts out decent and has huge growth potential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 support offered by companies mean:</a:t>
            </a: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Paid study time</a:t>
            </a: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Paid study materials</a:t>
            </a: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Paid exam fees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Especially in Canada, there are a lot of people who want to be actuaries</a:t>
            </a: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Waterloo keeps spitting them out</a:t>
            </a: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Getting a placement is a lot harder here than in the states. Typically 3-4 exams is a safe bet for getting a job, whereas in the states 2 is usually enough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Exams are not easy, and you have to put thousands of hours into them over your lifetime</a:t>
            </a: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people just get burnt out and switch professions</a:t>
            </a:r>
          </a:p>
          <a:p>
            <a:pPr marL="628650" marR="0" lvl="1" indent="-17145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a job involving risk calculation, there is a certain stress level associated with it. If you screw up, really bad things happen.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2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SOPHIA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Each exam stands for…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Equivalent courses at </a:t>
            </a:r>
            <a:r>
              <a:rPr lang="en-US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mcgill</a:t>
            </a: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323 for P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329 for 90% of FM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Math 430 for the last 10% of FM and for Part of MFE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Start with P if you’re comfortable with calculus and probability. Start with FM if you’re more financially oriented. 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 order doesn’t matter. P and FM are about the same difficulty, and then MFE, MLC and C are slightly harder than the first 2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Validation by Educational Experience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Economics: econ 208, 209 (or micro macro)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Corporate Finance 341, 342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Applied Statistics (econometrics)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FAP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FAP is a self–paced, e–Learning course composed of eight modules where candidates acquire and use knowledge that is distributed and facilitated by electronic means. : This course teaches candidates about the business environment and exposes them to real–world situations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APC</a:t>
            </a: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Associateship Professionalism Course</a:t>
            </a:r>
          </a:p>
          <a:p>
            <a:pPr marL="628650" marR="0" lvl="1" indent="-17145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course covers professionalism, ethics and legal liability and makes extensive use of the case study method.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37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15" y="6334316"/>
            <a:ext cx="1218565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096994" y="758952"/>
            <a:ext cx="10055781" cy="35661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libri"/>
              <a:buNone/>
              <a:defRPr sz="7998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099762" y="4455619"/>
            <a:ext cx="10055781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399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63" marR="0" lvl="1" indent="-12562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3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26" marR="0" lvl="2" indent="-12425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3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89" marR="0" lvl="3" indent="-12288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51" marR="0" lvl="4" indent="-12151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314" marR="0" lvl="5" indent="-12013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77" marR="0" lvl="6" indent="-11876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440" marR="0" lvl="7" indent="-1173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503" marR="0" lvl="8" indent="-11603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096995" y="6459785"/>
            <a:ext cx="24716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685225" y="6459785"/>
            <a:ext cx="48215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1207344" y="4343400"/>
            <a:ext cx="9872948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4113203" y="-1170475"/>
            <a:ext cx="4023360" cy="10055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13" marR="0" lvl="0" indent="1497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9900"/>
              <a:buFont typeface="Calibri"/>
              <a:buChar char=" "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933" marR="0" lvl="1" indent="223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9888"/>
              <a:buFont typeface="Calibri"/>
              <a:buChar char="◦"/>
              <a:defRPr sz="1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758" marR="0" lvl="2" indent="-79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583" marR="0" lvl="3" indent="-1298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408" marR="0" lvl="4" indent="-53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670" marR="0" lvl="5" indent="-5826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610" marR="0" lvl="6" indent="-5501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550" marR="0" lvl="7" indent="-5175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490" marR="0" lvl="8" indent="-6119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096995" y="6459785"/>
            <a:ext cx="24716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685225" y="6459785"/>
            <a:ext cx="48215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5" y="6334316"/>
            <a:ext cx="1218565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7158024" y="1979380"/>
            <a:ext cx="5757421" cy="2628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825413" y="-572652"/>
            <a:ext cx="5757422" cy="7732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13" marR="0" lvl="0" indent="1497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9900"/>
              <a:buFont typeface="Calibri"/>
              <a:buChar char=" "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933" marR="0" lvl="1" indent="223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9888"/>
              <a:buFont typeface="Calibri"/>
              <a:buChar char="◦"/>
              <a:defRPr sz="1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758" marR="0" lvl="2" indent="-79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583" marR="0" lvl="3" indent="-1298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408" marR="0" lvl="4" indent="-53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670" marR="0" lvl="5" indent="-5826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610" marR="0" lvl="6" indent="-5501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550" marR="0" lvl="7" indent="-5175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490" marR="0" lvl="8" indent="-6119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096995" y="6459785"/>
            <a:ext cx="24716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685225" y="6459785"/>
            <a:ext cx="48215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96994" y="1845733"/>
            <a:ext cx="10055781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13" marR="0" lvl="0" indent="1497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9900"/>
              <a:buFont typeface="Calibri"/>
              <a:buChar char=" "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933" marR="0" lvl="1" indent="223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9888"/>
              <a:buFont typeface="Calibri"/>
              <a:buChar char="◦"/>
              <a:defRPr sz="1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758" marR="0" lvl="2" indent="-79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583" marR="0" lvl="3" indent="-1298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408" marR="0" lvl="4" indent="-53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670" marR="0" lvl="5" indent="-5826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610" marR="0" lvl="6" indent="-5501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550" marR="0" lvl="7" indent="-5175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490" marR="0" lvl="8" indent="-6119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096995" y="6459785"/>
            <a:ext cx="24716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685225" y="6459785"/>
            <a:ext cx="48215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96991" y="1845733"/>
            <a:ext cx="4936474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13" marR="0" lvl="0" indent="1497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9900"/>
              <a:buFont typeface="Calibri"/>
              <a:buChar char=" "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933" marR="0" lvl="1" indent="223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9888"/>
              <a:buFont typeface="Calibri"/>
              <a:buChar char="◦"/>
              <a:defRPr sz="1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758" marR="0" lvl="2" indent="-79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583" marR="0" lvl="3" indent="-1298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408" marR="0" lvl="4" indent="-53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670" marR="0" lvl="5" indent="-5826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610" marR="0" lvl="6" indent="-5501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550" marR="0" lvl="7" indent="-5175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490" marR="0" lvl="8" indent="-6119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216301" y="1845733"/>
            <a:ext cx="4936474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13" marR="0" lvl="0" indent="1497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9900"/>
              <a:buFont typeface="Calibri"/>
              <a:buChar char=" "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933" marR="0" lvl="1" indent="223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9888"/>
              <a:buFont typeface="Calibri"/>
              <a:buChar char="◦"/>
              <a:defRPr sz="1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758" marR="0" lvl="2" indent="-79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583" marR="0" lvl="3" indent="-1298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408" marR="0" lvl="4" indent="-53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670" marR="0" lvl="5" indent="-5826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610" marR="0" lvl="6" indent="-5501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550" marR="0" lvl="7" indent="-5175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490" marR="0" lvl="8" indent="-6119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096995" y="6459785"/>
            <a:ext cx="24716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685225" y="6459785"/>
            <a:ext cx="48215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15" y="6334316"/>
            <a:ext cx="1218565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096994" y="758952"/>
            <a:ext cx="10055781" cy="35661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libri"/>
              <a:buNone/>
              <a:defRPr sz="7998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399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63" marR="0" lvl="1" indent="-12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26" marR="0" lvl="2" indent="-1242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89" marR="0" lvl="3" indent="-122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51" marR="0" lvl="4" indent="-1215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314" marR="0" lvl="5" indent="-12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77" marR="0" lvl="6" indent="-11876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440" marR="0" lvl="7" indent="-117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503" marR="0" lvl="8" indent="-116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096995" y="6459785"/>
            <a:ext cx="24716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685225" y="6459785"/>
            <a:ext cx="48215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Shape 48"/>
          <p:cNvCxnSpPr/>
          <p:nvPr/>
        </p:nvCxnSpPr>
        <p:spPr>
          <a:xfrm>
            <a:off x="1207344" y="4343400"/>
            <a:ext cx="9872948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96994" y="1846050"/>
            <a:ext cx="4936474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63" marR="0" lvl="1" indent="-12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26" marR="0" lvl="2" indent="-1242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89" marR="0" lvl="3" indent="-122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51" marR="0" lvl="4" indent="-1215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314" marR="0" lvl="5" indent="-12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77" marR="0" lvl="6" indent="-11876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440" marR="0" lvl="7" indent="-117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503" marR="0" lvl="8" indent="-116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1096994" y="2582333"/>
            <a:ext cx="4936474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13" marR="0" lvl="0" indent="1497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9900"/>
              <a:buFont typeface="Calibri"/>
              <a:buChar char=" "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933" marR="0" lvl="1" indent="223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9888"/>
              <a:buFont typeface="Calibri"/>
              <a:buChar char="◦"/>
              <a:defRPr sz="1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758" marR="0" lvl="2" indent="-79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583" marR="0" lvl="3" indent="-1298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408" marR="0" lvl="4" indent="-53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670" marR="0" lvl="5" indent="-5826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610" marR="0" lvl="6" indent="-5501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550" marR="0" lvl="7" indent="-5175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490" marR="0" lvl="8" indent="-6119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216301" y="1846050"/>
            <a:ext cx="4936474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63" marR="0" lvl="1" indent="-12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26" marR="0" lvl="2" indent="-1242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89" marR="0" lvl="3" indent="-122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51" marR="0" lvl="4" indent="-1215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314" marR="0" lvl="5" indent="-12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77" marR="0" lvl="6" indent="-11876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440" marR="0" lvl="7" indent="-117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503" marR="0" lvl="8" indent="-116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216301" y="2582333"/>
            <a:ext cx="4936474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13" marR="0" lvl="0" indent="1497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9900"/>
              <a:buFont typeface="Calibri"/>
              <a:buChar char=" "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933" marR="0" lvl="1" indent="223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9888"/>
              <a:buFont typeface="Calibri"/>
              <a:buChar char="◦"/>
              <a:defRPr sz="1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758" marR="0" lvl="2" indent="-79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583" marR="0" lvl="3" indent="-1298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408" marR="0" lvl="4" indent="-53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670" marR="0" lvl="5" indent="-5826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610" marR="0" lvl="6" indent="-5501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550" marR="0" lvl="7" indent="-5175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490" marR="0" lvl="8" indent="-6119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096995" y="6459785"/>
            <a:ext cx="24716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685225" y="6459785"/>
            <a:ext cx="48215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96995" y="6459785"/>
            <a:ext cx="24716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685225" y="6459785"/>
            <a:ext cx="48215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5" y="6334316"/>
            <a:ext cx="1218565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096995" y="6459785"/>
            <a:ext cx="24716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685225" y="6459785"/>
            <a:ext cx="48215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081" y="594358"/>
            <a:ext cx="3199567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359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799350" y="731520"/>
            <a:ext cx="6490548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13" marR="0" lvl="0" indent="1497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9900"/>
              <a:buFont typeface="Calibri"/>
              <a:buChar char=" "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933" marR="0" lvl="1" indent="223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9888"/>
              <a:buFont typeface="Calibri"/>
              <a:buChar char="◦"/>
              <a:defRPr sz="1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758" marR="0" lvl="2" indent="-79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583" marR="0" lvl="3" indent="-1298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408" marR="0" lvl="4" indent="-53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670" marR="0" lvl="5" indent="-5826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610" marR="0" lvl="6" indent="-5501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550" marR="0" lvl="7" indent="-5175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490" marR="0" lvl="8" indent="-6119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081" y="2926080"/>
            <a:ext cx="3199567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63" marR="0" lvl="1" indent="-12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26" marR="0" lvl="2" indent="-1242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89" marR="0" lvl="3" indent="-122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51" marR="0" lvl="4" indent="-1215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314" marR="0" lvl="5" indent="-12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77" marR="0" lvl="6" indent="-11876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440" marR="0" lvl="7" indent="-117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503" marR="0" lvl="8" indent="-116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65391" y="6459785"/>
            <a:ext cx="261782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799350" y="6459785"/>
            <a:ext cx="46469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12185650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15" y="4915076"/>
            <a:ext cx="1218565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96994" y="5074919"/>
            <a:ext cx="1011062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359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5" y="0"/>
            <a:ext cx="12188810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1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63" marR="0" lvl="1" indent="-12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26" marR="0" lvl="2" indent="-1242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3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89" marR="0" lvl="3" indent="-122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51" marR="0" lvl="4" indent="-1215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314" marR="0" lvl="5" indent="-12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77" marR="0" lvl="6" indent="-11876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440" marR="0" lvl="7" indent="-117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503" marR="0" lvl="8" indent="-116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96994" y="5907023"/>
            <a:ext cx="10110629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063" marR="0" lvl="1" indent="-125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126" marR="0" lvl="2" indent="-1242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189" marR="0" lvl="3" indent="-122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251" marR="0" lvl="4" indent="-1215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314" marR="0" lvl="5" indent="-12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377" marR="0" lvl="6" indent="-11876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440" marR="0" lvl="7" indent="-117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503" marR="0" lvl="8" indent="-116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96995" y="6459785"/>
            <a:ext cx="24716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685225" y="6459785"/>
            <a:ext cx="48215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6334316"/>
            <a:ext cx="12188826" cy="65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96994" y="1845733"/>
            <a:ext cx="10055781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13" marR="0" lvl="0" indent="1497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9900"/>
              <a:buFont typeface="Calibri"/>
              <a:buChar char=" "/>
              <a:defRPr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3933" marR="0" lvl="1" indent="223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9888"/>
              <a:buFont typeface="Calibri"/>
              <a:buChar char="◦"/>
              <a:defRPr sz="1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758" marR="0" lvl="2" indent="-79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583" marR="0" lvl="3" indent="-1298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408" marR="0" lvl="4" indent="-53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670" marR="0" lvl="5" indent="-5826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610" marR="0" lvl="6" indent="-5501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550" marR="0" lvl="7" indent="-5175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490" marR="0" lvl="8" indent="-6119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096995" y="6459785"/>
            <a:ext cx="24716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685225" y="6459785"/>
            <a:ext cx="48215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897878" y="6459785"/>
            <a:ext cx="131168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1193220" y="1737843"/>
            <a:ext cx="9964364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a.org/" TargetMode="External"/><Relationship Id="rId4" Type="http://schemas.openxmlformats.org/officeDocument/2006/relationships/hyperlink" Target="http://www.casact.org/" TargetMode="External"/><Relationship Id="rId5" Type="http://schemas.openxmlformats.org/officeDocument/2006/relationships/hyperlink" Target="http://www.actuary.ca/" TargetMode="External"/><Relationship Id="rId6" Type="http://schemas.openxmlformats.org/officeDocument/2006/relationships/hyperlink" Target="http://www.studymanuals.com/" TargetMode="External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0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280092" y="280514"/>
            <a:ext cx="11660006" cy="1386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McGill Students’ Actuarial Association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t="-6684" b="-6684"/>
          <a:stretch/>
        </p:blipFill>
        <p:spPr>
          <a:xfrm>
            <a:off x="3440901" y="1559308"/>
            <a:ext cx="5082825" cy="5060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932871" y="294359"/>
            <a:ext cx="10055700" cy="145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3F3F3F"/>
                </a:solidFill>
                <a:sym typeface="Calibri"/>
              </a:rPr>
              <a:t>Typical Track to an A</a:t>
            </a:r>
            <a:r>
              <a:rPr lang="en-US" sz="4400" b="1" dirty="0"/>
              <a:t>SA- New Curriculum</a:t>
            </a:r>
          </a:p>
        </p:txBody>
      </p:sp>
      <p:grpSp>
        <p:nvGrpSpPr>
          <p:cNvPr id="255" name="Shape 255"/>
          <p:cNvGrpSpPr/>
          <p:nvPr/>
        </p:nvGrpSpPr>
        <p:grpSpPr>
          <a:xfrm>
            <a:off x="2701961" y="1767883"/>
            <a:ext cx="6657749" cy="3874825"/>
            <a:chOff x="1698783" y="194"/>
            <a:chExt cx="6657749" cy="3874825"/>
          </a:xfrm>
        </p:grpSpPr>
        <p:sp>
          <p:nvSpPr>
            <p:cNvPr id="256" name="Shape 256"/>
            <p:cNvSpPr/>
            <p:nvPr/>
          </p:nvSpPr>
          <p:spPr>
            <a:xfrm>
              <a:off x="1698783" y="194"/>
              <a:ext cx="1109700" cy="554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1715033" y="16444"/>
              <a:ext cx="10770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lIns="55225" tIns="36825" rIns="552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Exams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809742" y="554999"/>
              <a:ext cx="134408" cy="3579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1" name="Shape 261"/>
            <p:cNvSpPr/>
            <p:nvPr/>
          </p:nvSpPr>
          <p:spPr>
            <a:xfrm>
              <a:off x="1809742" y="554998"/>
              <a:ext cx="126250" cy="9206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4" name="Shape 264"/>
            <p:cNvSpPr/>
            <p:nvPr/>
          </p:nvSpPr>
          <p:spPr>
            <a:xfrm>
              <a:off x="1809742" y="554999"/>
              <a:ext cx="114537" cy="14964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7" name="Shape 267"/>
            <p:cNvSpPr/>
            <p:nvPr/>
          </p:nvSpPr>
          <p:spPr>
            <a:xfrm>
              <a:off x="1809742" y="554999"/>
              <a:ext cx="109993" cy="27104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8" name="Shape 268"/>
            <p:cNvSpPr/>
            <p:nvPr/>
          </p:nvSpPr>
          <p:spPr>
            <a:xfrm>
              <a:off x="1936955" y="2408015"/>
              <a:ext cx="1165088" cy="42249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0"/>
              </a:schemeClr>
            </a:solidFill>
            <a:ln w="12700" cap="flat" cmpd="sng">
              <a:solidFill>
                <a:srgbClr val="AE9B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1809742" y="554999"/>
              <a:ext cx="118188" cy="33200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1" name="Shape 271"/>
            <p:cNvSpPr/>
            <p:nvPr/>
          </p:nvSpPr>
          <p:spPr>
            <a:xfrm>
              <a:off x="1916123" y="3078204"/>
              <a:ext cx="1165088" cy="3987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0"/>
              </a:schemeClr>
            </a:solidFill>
            <a:ln w="12700" cap="flat" cmpd="sng">
              <a:solidFill>
                <a:srgbClr val="B3A4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3085793" y="194"/>
              <a:ext cx="1109700" cy="554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68A49"/>
                </a:gs>
                <a:gs pos="34000">
                  <a:srgbClr val="A68B4C"/>
                </a:gs>
                <a:gs pos="70000">
                  <a:srgbClr val="AB8E4A"/>
                </a:gs>
                <a:gs pos="100000">
                  <a:srgbClr val="AB925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3102043" y="16444"/>
              <a:ext cx="10770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lIns="55225" tIns="36825" rIns="552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4472807" y="194"/>
              <a:ext cx="1109700" cy="554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E9953"/>
                </a:gs>
                <a:gs pos="34000">
                  <a:srgbClr val="AE9A56"/>
                </a:gs>
                <a:gs pos="70000">
                  <a:srgbClr val="B29D56"/>
                </a:gs>
                <a:gs pos="100000">
                  <a:srgbClr val="B4A26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4489057" y="16444"/>
              <a:ext cx="10770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lIns="55225" tIns="36825" rIns="552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4583767" y="554999"/>
              <a:ext cx="111000" cy="416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8" name="Shape 278"/>
            <p:cNvSpPr/>
            <p:nvPr/>
          </p:nvSpPr>
          <p:spPr>
            <a:xfrm>
              <a:off x="4694728" y="693700"/>
              <a:ext cx="887700" cy="5547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0"/>
              </a:schemeClr>
            </a:solidFill>
            <a:ln w="12700" cap="flat" cmpd="sng">
              <a:solidFill>
                <a:srgbClr val="B8AB7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4710978" y="709950"/>
              <a:ext cx="8553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lIns="51425" tIns="34275" rIns="5142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VEE’s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4583767" y="554999"/>
              <a:ext cx="111000" cy="1109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1" name="Shape 281"/>
            <p:cNvSpPr/>
            <p:nvPr/>
          </p:nvSpPr>
          <p:spPr>
            <a:xfrm>
              <a:off x="4694728" y="1387204"/>
              <a:ext cx="887700" cy="5547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0"/>
              </a:schemeClr>
            </a:solidFill>
            <a:ln w="12700" cap="flat" cmpd="sng">
              <a:solidFill>
                <a:srgbClr val="BDB4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4710987" y="1403463"/>
              <a:ext cx="8553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lIns="51425" tIns="34275" rIns="5142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FAP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4583767" y="554999"/>
              <a:ext cx="111000" cy="180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4" name="Shape 284"/>
            <p:cNvSpPr/>
            <p:nvPr/>
          </p:nvSpPr>
          <p:spPr>
            <a:xfrm>
              <a:off x="4694728" y="2080713"/>
              <a:ext cx="887700" cy="5547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0"/>
              </a:schemeClr>
            </a:solidFill>
            <a:ln w="12700" cap="flat" cmpd="sng">
              <a:solidFill>
                <a:srgbClr val="C2BA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 txBox="1"/>
            <p:nvPr/>
          </p:nvSpPr>
          <p:spPr>
            <a:xfrm>
              <a:off x="4710978" y="2096963"/>
              <a:ext cx="8553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lIns="51425" tIns="34275" rIns="5142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APC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5859819" y="194"/>
              <a:ext cx="1109700" cy="554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4A75F"/>
                </a:gs>
                <a:gs pos="34000">
                  <a:srgbClr val="B5A862"/>
                </a:gs>
                <a:gs pos="70000">
                  <a:srgbClr val="BAAB61"/>
                </a:gs>
                <a:gs pos="100000">
                  <a:srgbClr val="BCB06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5876069" y="16444"/>
              <a:ext cx="10770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lIns="55225" tIns="36825" rIns="552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7246832" y="194"/>
              <a:ext cx="1109700" cy="554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DB36A"/>
                </a:gs>
                <a:gs pos="34000">
                  <a:srgbClr val="BEB46C"/>
                </a:gs>
                <a:gs pos="70000">
                  <a:srgbClr val="C1B86D"/>
                </a:gs>
                <a:gs pos="100000">
                  <a:srgbClr val="C5BC7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x="7263082" y="16444"/>
              <a:ext cx="10770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lIns="55225" tIns="36825" rIns="552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ASA</a:t>
              </a:r>
            </a:p>
          </p:txBody>
        </p:sp>
      </p:grpSp>
      <p:sp>
        <p:nvSpPr>
          <p:cNvPr id="290" name="Shape 290"/>
          <p:cNvSpPr txBox="1"/>
          <p:nvPr/>
        </p:nvSpPr>
        <p:spPr>
          <a:xfrm>
            <a:off x="6454451" y="5733255"/>
            <a:ext cx="67689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http://www.soa.org/Education/Exam-Req/edu-asa-req.aspx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8907" y="-1814"/>
            <a:ext cx="1629900" cy="15407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271"/>
          <p:cNvSpPr/>
          <p:nvPr/>
        </p:nvSpPr>
        <p:spPr>
          <a:xfrm>
            <a:off x="2923883" y="5400945"/>
            <a:ext cx="1165088" cy="398057"/>
          </a:xfrm>
          <a:prstGeom prst="roundRect">
            <a:avLst>
              <a:gd name="adj" fmla="val 10000"/>
            </a:avLst>
          </a:prstGeom>
          <a:solidFill>
            <a:schemeClr val="lt1">
              <a:alpha val="89410"/>
            </a:schemeClr>
          </a:solidFill>
          <a:ln w="12700" cap="flat" cmpd="sng">
            <a:solidFill>
              <a:srgbClr val="B3A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271"/>
          <p:cNvSpPr/>
          <p:nvPr/>
        </p:nvSpPr>
        <p:spPr>
          <a:xfrm>
            <a:off x="2940140" y="3604780"/>
            <a:ext cx="1165088" cy="398758"/>
          </a:xfrm>
          <a:prstGeom prst="roundRect">
            <a:avLst>
              <a:gd name="adj" fmla="val 10000"/>
            </a:avLst>
          </a:prstGeom>
          <a:solidFill>
            <a:schemeClr val="lt1">
              <a:alpha val="89410"/>
            </a:schemeClr>
          </a:solidFill>
          <a:ln w="12700" cap="flat" cmpd="sng">
            <a:solidFill>
              <a:srgbClr val="B3A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271"/>
          <p:cNvSpPr/>
          <p:nvPr/>
        </p:nvSpPr>
        <p:spPr>
          <a:xfrm>
            <a:off x="2940140" y="3023123"/>
            <a:ext cx="1165088" cy="398758"/>
          </a:xfrm>
          <a:prstGeom prst="roundRect">
            <a:avLst>
              <a:gd name="adj" fmla="val 10000"/>
            </a:avLst>
          </a:prstGeom>
          <a:solidFill>
            <a:schemeClr val="lt1">
              <a:alpha val="89410"/>
            </a:schemeClr>
          </a:solidFill>
          <a:ln w="12700" cap="flat" cmpd="sng">
            <a:solidFill>
              <a:srgbClr val="B3A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271"/>
          <p:cNvSpPr/>
          <p:nvPr/>
        </p:nvSpPr>
        <p:spPr>
          <a:xfrm>
            <a:off x="2947328" y="2476906"/>
            <a:ext cx="1165088" cy="398758"/>
          </a:xfrm>
          <a:prstGeom prst="roundRect">
            <a:avLst>
              <a:gd name="adj" fmla="val 10000"/>
            </a:avLst>
          </a:prstGeom>
          <a:solidFill>
            <a:schemeClr val="lt1">
              <a:alpha val="89410"/>
            </a:schemeClr>
          </a:solidFill>
          <a:ln w="12700" cap="flat" cmpd="sng">
            <a:solidFill>
              <a:srgbClr val="B3A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267"/>
          <p:cNvSpPr/>
          <p:nvPr/>
        </p:nvSpPr>
        <p:spPr>
          <a:xfrm>
            <a:off x="2811949" y="2299897"/>
            <a:ext cx="123665" cy="20870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282"/>
          <p:cNvSpPr txBox="1"/>
          <p:nvPr/>
        </p:nvSpPr>
        <p:spPr>
          <a:xfrm>
            <a:off x="3067415" y="2368089"/>
            <a:ext cx="855300" cy="648000"/>
          </a:xfrm>
          <a:prstGeom prst="rect">
            <a:avLst/>
          </a:prstGeom>
          <a:noFill/>
          <a:ln>
            <a:noFill/>
          </a:ln>
        </p:spPr>
        <p:txBody>
          <a:bodyPr lIns="51425" tIns="34275" rIns="5142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</a:p>
        </p:txBody>
      </p:sp>
      <p:sp>
        <p:nvSpPr>
          <p:cNvPr id="47" name="Shape 282"/>
          <p:cNvSpPr txBox="1"/>
          <p:nvPr/>
        </p:nvSpPr>
        <p:spPr>
          <a:xfrm>
            <a:off x="3084642" y="2922182"/>
            <a:ext cx="855300" cy="648000"/>
          </a:xfrm>
          <a:prstGeom prst="rect">
            <a:avLst/>
          </a:prstGeom>
          <a:noFill/>
          <a:ln>
            <a:noFill/>
          </a:ln>
        </p:spPr>
        <p:txBody>
          <a:bodyPr lIns="51425" tIns="34275" rIns="5142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FM</a:t>
            </a:r>
          </a:p>
        </p:txBody>
      </p:sp>
      <p:sp>
        <p:nvSpPr>
          <p:cNvPr id="48" name="Shape 282"/>
          <p:cNvSpPr txBox="1"/>
          <p:nvPr/>
        </p:nvSpPr>
        <p:spPr>
          <a:xfrm>
            <a:off x="3045025" y="3491078"/>
            <a:ext cx="855300" cy="648000"/>
          </a:xfrm>
          <a:prstGeom prst="rect">
            <a:avLst/>
          </a:prstGeom>
          <a:noFill/>
          <a:ln>
            <a:noFill/>
          </a:ln>
        </p:spPr>
        <p:txBody>
          <a:bodyPr lIns="51425" tIns="34275" rIns="5142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IFM</a:t>
            </a:r>
          </a:p>
        </p:txBody>
      </p:sp>
      <p:sp>
        <p:nvSpPr>
          <p:cNvPr id="49" name="Shape 282"/>
          <p:cNvSpPr txBox="1"/>
          <p:nvPr/>
        </p:nvSpPr>
        <p:spPr>
          <a:xfrm>
            <a:off x="3049544" y="4117556"/>
            <a:ext cx="915887" cy="648000"/>
          </a:xfrm>
          <a:prstGeom prst="rect">
            <a:avLst/>
          </a:prstGeom>
          <a:noFill/>
          <a:ln>
            <a:noFill/>
          </a:ln>
        </p:spPr>
        <p:txBody>
          <a:bodyPr lIns="51425" tIns="34275" rIns="5142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LTAM</a:t>
            </a:r>
          </a:p>
        </p:txBody>
      </p:sp>
      <p:sp>
        <p:nvSpPr>
          <p:cNvPr id="50" name="Shape 282"/>
          <p:cNvSpPr txBox="1"/>
          <p:nvPr/>
        </p:nvSpPr>
        <p:spPr>
          <a:xfrm>
            <a:off x="3016424" y="4738411"/>
            <a:ext cx="966259" cy="648000"/>
          </a:xfrm>
          <a:prstGeom prst="rect">
            <a:avLst/>
          </a:prstGeom>
          <a:noFill/>
          <a:ln>
            <a:noFill/>
          </a:ln>
        </p:spPr>
        <p:txBody>
          <a:bodyPr lIns="51425" tIns="34275" rIns="5142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STAM</a:t>
            </a:r>
          </a:p>
        </p:txBody>
      </p:sp>
      <p:sp>
        <p:nvSpPr>
          <p:cNvPr id="51" name="Shape 282"/>
          <p:cNvSpPr txBox="1"/>
          <p:nvPr/>
        </p:nvSpPr>
        <p:spPr>
          <a:xfrm>
            <a:off x="3047477" y="5295305"/>
            <a:ext cx="855300" cy="648000"/>
          </a:xfrm>
          <a:prstGeom prst="rect">
            <a:avLst/>
          </a:prstGeom>
          <a:noFill/>
          <a:ln>
            <a:noFill/>
          </a:ln>
        </p:spPr>
        <p:txBody>
          <a:bodyPr lIns="51425" tIns="34275" rIns="5142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VEE’s at McGill- Subject to Change for New Upcoming Curriculum</a:t>
            </a:r>
          </a:p>
        </p:txBody>
      </p:sp>
      <p:grpSp>
        <p:nvGrpSpPr>
          <p:cNvPr id="298" name="Shape 298"/>
          <p:cNvGrpSpPr/>
          <p:nvPr/>
        </p:nvGrpSpPr>
        <p:grpSpPr>
          <a:xfrm>
            <a:off x="2906279" y="1917949"/>
            <a:ext cx="5407456" cy="4418852"/>
            <a:chOff x="1809284" y="1117"/>
            <a:chExt cx="5407456" cy="4418852"/>
          </a:xfrm>
        </p:grpSpPr>
        <p:sp>
          <p:nvSpPr>
            <p:cNvPr id="299" name="Shape 299"/>
            <p:cNvSpPr/>
            <p:nvPr/>
          </p:nvSpPr>
          <p:spPr>
            <a:xfrm>
              <a:off x="4817762" y="3734285"/>
              <a:ext cx="399830" cy="3809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5003871" y="3910948"/>
              <a:ext cx="27612" cy="27612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4817762" y="3353350"/>
              <a:ext cx="399830" cy="3809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58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02"/>
            <p:cNvSpPr txBox="1"/>
            <p:nvPr/>
          </p:nvSpPr>
          <p:spPr>
            <a:xfrm>
              <a:off x="5003871" y="3530012"/>
              <a:ext cx="27612" cy="27612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2418782" y="2210542"/>
              <a:ext cx="399830" cy="15237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rgbClr val="9B83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 txBox="1"/>
            <p:nvPr/>
          </p:nvSpPr>
          <p:spPr>
            <a:xfrm>
              <a:off x="2579314" y="2933032"/>
              <a:ext cx="78766" cy="78766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4817762" y="2210542"/>
              <a:ext cx="399830" cy="3809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5003871" y="2387205"/>
              <a:ext cx="27612" cy="27612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4817762" y="1829608"/>
              <a:ext cx="399830" cy="3809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58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5003871" y="2006268"/>
              <a:ext cx="27612" cy="27612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2418782" y="2164823"/>
              <a:ext cx="399830" cy="91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5875" cap="flat" cmpd="sng">
              <a:solidFill>
                <a:srgbClr val="9B83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2608700" y="2200548"/>
              <a:ext cx="19989" cy="19989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4817762" y="686800"/>
              <a:ext cx="399830" cy="3809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5003871" y="863462"/>
              <a:ext cx="27612" cy="27612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4817762" y="305863"/>
              <a:ext cx="399830" cy="3809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58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5003871" y="482527"/>
              <a:ext cx="27612" cy="27612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2418782" y="686800"/>
              <a:ext cx="399830" cy="15237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5875" cap="flat" cmpd="sng">
              <a:solidFill>
                <a:srgbClr val="9B83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2579314" y="1409287"/>
              <a:ext cx="78766" cy="78766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 rot="-5400000">
              <a:off x="510093" y="1905794"/>
              <a:ext cx="3207879" cy="609496"/>
            </a:xfrm>
            <a:prstGeom prst="rect">
              <a:avLst/>
            </a:prstGeom>
            <a:gradFill>
              <a:gsLst>
                <a:gs pos="0">
                  <a:srgbClr val="C14912"/>
                </a:gs>
                <a:gs pos="34000">
                  <a:srgbClr val="BF4B17"/>
                </a:gs>
                <a:gs pos="70000">
                  <a:srgbClr val="C64B13"/>
                </a:gs>
                <a:gs pos="100000">
                  <a:srgbClr val="C2552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 txBox="1"/>
            <p:nvPr/>
          </p:nvSpPr>
          <p:spPr>
            <a:xfrm rot="-5400000">
              <a:off x="510093" y="1905794"/>
              <a:ext cx="3207879" cy="609496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4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VEE’s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2818610" y="382052"/>
              <a:ext cx="1999149" cy="609496"/>
            </a:xfrm>
            <a:prstGeom prst="rect">
              <a:avLst/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2818610" y="382052"/>
              <a:ext cx="1999149" cy="609496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Economics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5217592" y="1117"/>
              <a:ext cx="1999149" cy="609496"/>
            </a:xfrm>
            <a:prstGeom prst="rect">
              <a:avLst/>
            </a:prstGeom>
            <a:gradFill>
              <a:gsLst>
                <a:gs pos="0">
                  <a:srgbClr val="BDB56C"/>
                </a:gs>
                <a:gs pos="34000">
                  <a:srgbClr val="BDB670"/>
                </a:gs>
                <a:gs pos="70000">
                  <a:srgbClr val="C1BA70"/>
                </a:gs>
                <a:gs pos="100000">
                  <a:srgbClr val="C5BE7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 txBox="1"/>
            <p:nvPr/>
          </p:nvSpPr>
          <p:spPr>
            <a:xfrm>
              <a:off x="5217592" y="1117"/>
              <a:ext cx="1999149" cy="609496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ECON 208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5217592" y="762987"/>
              <a:ext cx="1999149" cy="609496"/>
            </a:xfrm>
            <a:prstGeom prst="rect">
              <a:avLst/>
            </a:prstGeom>
            <a:gradFill>
              <a:gsLst>
                <a:gs pos="0">
                  <a:srgbClr val="BDB56C"/>
                </a:gs>
                <a:gs pos="34000">
                  <a:srgbClr val="BDB670"/>
                </a:gs>
                <a:gs pos="70000">
                  <a:srgbClr val="C1BA70"/>
                </a:gs>
                <a:gs pos="100000">
                  <a:srgbClr val="C5BE7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5217592" y="762987"/>
              <a:ext cx="1999149" cy="609496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ECON 209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2818610" y="1905793"/>
              <a:ext cx="1999149" cy="609496"/>
            </a:xfrm>
            <a:prstGeom prst="rect">
              <a:avLst/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 txBox="1"/>
            <p:nvPr/>
          </p:nvSpPr>
          <p:spPr>
            <a:xfrm>
              <a:off x="2818610" y="1905793"/>
              <a:ext cx="1999149" cy="609496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Finance</a:t>
              </a:r>
            </a:p>
          </p:txBody>
        </p:sp>
        <p:sp>
          <p:nvSpPr>
            <p:cNvPr id="327" name="Shape 327"/>
            <p:cNvSpPr/>
            <p:nvPr/>
          </p:nvSpPr>
          <p:spPr>
            <a:xfrm>
              <a:off x="5217592" y="1524858"/>
              <a:ext cx="1999149" cy="609496"/>
            </a:xfrm>
            <a:prstGeom prst="rect">
              <a:avLst/>
            </a:prstGeom>
            <a:gradFill>
              <a:gsLst>
                <a:gs pos="0">
                  <a:srgbClr val="BDB56C"/>
                </a:gs>
                <a:gs pos="34000">
                  <a:srgbClr val="BDB670"/>
                </a:gs>
                <a:gs pos="70000">
                  <a:srgbClr val="C1BA70"/>
                </a:gs>
                <a:gs pos="100000">
                  <a:srgbClr val="C5BE7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5217592" y="1524858"/>
              <a:ext cx="1999149" cy="609496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MGCR 341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5217592" y="2286731"/>
              <a:ext cx="1999149" cy="609496"/>
            </a:xfrm>
            <a:prstGeom prst="rect">
              <a:avLst/>
            </a:prstGeom>
            <a:gradFill>
              <a:gsLst>
                <a:gs pos="0">
                  <a:srgbClr val="BDB56C"/>
                </a:gs>
                <a:gs pos="34000">
                  <a:srgbClr val="BDB670"/>
                </a:gs>
                <a:gs pos="70000">
                  <a:srgbClr val="C1BA70"/>
                </a:gs>
                <a:gs pos="100000">
                  <a:srgbClr val="C5BE7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 txBox="1"/>
            <p:nvPr/>
          </p:nvSpPr>
          <p:spPr>
            <a:xfrm>
              <a:off x="5217592" y="2286731"/>
              <a:ext cx="1999149" cy="609496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FINE 342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2818610" y="3429537"/>
              <a:ext cx="1999149" cy="609496"/>
            </a:xfrm>
            <a:prstGeom prst="rect">
              <a:avLst/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2818610" y="3429537"/>
              <a:ext cx="1999149" cy="609496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Applied Statistics</a:t>
              </a:r>
            </a:p>
          </p:txBody>
        </p:sp>
        <p:sp>
          <p:nvSpPr>
            <p:cNvPr id="333" name="Shape 333"/>
            <p:cNvSpPr/>
            <p:nvPr/>
          </p:nvSpPr>
          <p:spPr>
            <a:xfrm>
              <a:off x="5217592" y="3048600"/>
              <a:ext cx="1999149" cy="609496"/>
            </a:xfrm>
            <a:prstGeom prst="rect">
              <a:avLst/>
            </a:prstGeom>
            <a:gradFill>
              <a:gsLst>
                <a:gs pos="0">
                  <a:srgbClr val="BDB56C"/>
                </a:gs>
                <a:gs pos="34000">
                  <a:srgbClr val="BDB670"/>
                </a:gs>
                <a:gs pos="70000">
                  <a:srgbClr val="C1BA70"/>
                </a:gs>
                <a:gs pos="100000">
                  <a:srgbClr val="C5BE7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5217592" y="3048600"/>
              <a:ext cx="1999149" cy="609496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ECON 337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5217592" y="3810473"/>
              <a:ext cx="1999149" cy="609496"/>
            </a:xfrm>
            <a:prstGeom prst="rect">
              <a:avLst/>
            </a:prstGeom>
            <a:gradFill>
              <a:gsLst>
                <a:gs pos="0">
                  <a:srgbClr val="BDB56C"/>
                </a:gs>
                <a:gs pos="34000">
                  <a:srgbClr val="BDB670"/>
                </a:gs>
                <a:gs pos="70000">
                  <a:srgbClr val="C1BA70"/>
                </a:gs>
                <a:gs pos="100000">
                  <a:srgbClr val="C5BE7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 txBox="1"/>
            <p:nvPr/>
          </p:nvSpPr>
          <p:spPr>
            <a:xfrm>
              <a:off x="5217592" y="3810473"/>
              <a:ext cx="1999149" cy="609496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ECON 338</a:t>
              </a:r>
            </a:p>
          </p:txBody>
        </p:sp>
      </p:grp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Exams at McGill</a:t>
            </a:r>
          </a:p>
        </p:txBody>
      </p:sp>
      <p:grpSp>
        <p:nvGrpSpPr>
          <p:cNvPr id="344" name="Shape 344"/>
          <p:cNvGrpSpPr/>
          <p:nvPr/>
        </p:nvGrpSpPr>
        <p:grpSpPr>
          <a:xfrm>
            <a:off x="2734061" y="1846261"/>
            <a:ext cx="7362975" cy="4022724"/>
            <a:chOff x="1637098" y="-1"/>
            <a:chExt cx="6988841" cy="4022724"/>
          </a:xfrm>
        </p:grpSpPr>
        <p:sp>
          <p:nvSpPr>
            <p:cNvPr id="345" name="Shape 345"/>
            <p:cNvSpPr/>
            <p:nvPr/>
          </p:nvSpPr>
          <p:spPr>
            <a:xfrm>
              <a:off x="5409771" y="2921039"/>
              <a:ext cx="501391" cy="91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58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 txBox="1"/>
            <p:nvPr/>
          </p:nvSpPr>
          <p:spPr>
            <a:xfrm>
              <a:off x="5647932" y="2954224"/>
              <a:ext cx="25069" cy="25069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2401416" y="2011360"/>
              <a:ext cx="501391" cy="9553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rgbClr val="9B83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 txBox="1"/>
            <p:nvPr/>
          </p:nvSpPr>
          <p:spPr>
            <a:xfrm>
              <a:off x="2625138" y="2462084"/>
              <a:ext cx="53948" cy="53948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5409771" y="1965641"/>
              <a:ext cx="501391" cy="91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58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5647932" y="1998825"/>
              <a:ext cx="25069" cy="25069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2401416" y="1965641"/>
              <a:ext cx="501391" cy="91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5875" cap="flat" cmpd="sng">
              <a:solidFill>
                <a:srgbClr val="9B83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2639576" y="1998825"/>
              <a:ext cx="25069" cy="25069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5409771" y="1010245"/>
              <a:ext cx="501391" cy="91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58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 txBox="1"/>
            <p:nvPr/>
          </p:nvSpPr>
          <p:spPr>
            <a:xfrm>
              <a:off x="5647932" y="1043429"/>
              <a:ext cx="25069" cy="25069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2401416" y="1055965"/>
              <a:ext cx="501391" cy="9553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5875" cap="flat" cmpd="sng">
              <a:solidFill>
                <a:srgbClr val="9B83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 txBox="1"/>
            <p:nvPr/>
          </p:nvSpPr>
          <p:spPr>
            <a:xfrm>
              <a:off x="2625138" y="1506687"/>
              <a:ext cx="53948" cy="53948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 rot="-5400000">
              <a:off x="7894" y="1629202"/>
              <a:ext cx="4022724" cy="764317"/>
            </a:xfrm>
            <a:prstGeom prst="rect">
              <a:avLst/>
            </a:prstGeom>
            <a:gradFill>
              <a:gsLst>
                <a:gs pos="0">
                  <a:srgbClr val="C14912"/>
                </a:gs>
                <a:gs pos="34000">
                  <a:srgbClr val="BF4B17"/>
                </a:gs>
                <a:gs pos="70000">
                  <a:srgbClr val="C64B13"/>
                </a:gs>
                <a:gs pos="100000">
                  <a:srgbClr val="C2552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358"/>
            <p:cNvSpPr txBox="1"/>
            <p:nvPr/>
          </p:nvSpPr>
          <p:spPr>
            <a:xfrm rot="-5400000">
              <a:off x="7894" y="1629202"/>
              <a:ext cx="4022724" cy="764317"/>
            </a:xfrm>
            <a:prstGeom prst="rect">
              <a:avLst/>
            </a:prstGeom>
            <a:noFill/>
            <a:ln>
              <a:noFill/>
            </a:ln>
          </p:spPr>
          <p:txBody>
            <a:bodyPr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5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Exams</a:t>
              </a:r>
            </a:p>
          </p:txBody>
        </p:sp>
        <p:sp>
          <p:nvSpPr>
            <p:cNvPr id="359" name="Shape 359"/>
            <p:cNvSpPr/>
            <p:nvPr/>
          </p:nvSpPr>
          <p:spPr>
            <a:xfrm>
              <a:off x="2902808" y="673806"/>
              <a:ext cx="2506962" cy="764317"/>
            </a:xfrm>
            <a:prstGeom prst="rect">
              <a:avLst/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Shape 360"/>
            <p:cNvSpPr txBox="1"/>
            <p:nvPr/>
          </p:nvSpPr>
          <p:spPr>
            <a:xfrm>
              <a:off x="2902808" y="673806"/>
              <a:ext cx="2506962" cy="764317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5911162" y="673806"/>
              <a:ext cx="2506962" cy="764317"/>
            </a:xfrm>
            <a:prstGeom prst="rect">
              <a:avLst/>
            </a:prstGeom>
            <a:gradFill>
              <a:gsLst>
                <a:gs pos="0">
                  <a:srgbClr val="BDB56C"/>
                </a:gs>
                <a:gs pos="34000">
                  <a:srgbClr val="BDB670"/>
                </a:gs>
                <a:gs pos="70000">
                  <a:srgbClr val="C1BA70"/>
                </a:gs>
                <a:gs pos="100000">
                  <a:srgbClr val="C5BE7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5911162" y="673806"/>
              <a:ext cx="2714778" cy="764317"/>
            </a:xfrm>
            <a:prstGeom prst="rect">
              <a:avLst/>
            </a:prstGeom>
            <a:solidFill>
              <a:srgbClr val="BDB670"/>
            </a:solidFill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MATH 323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2902808" y="1629203"/>
              <a:ext cx="2506962" cy="764317"/>
            </a:xfrm>
            <a:prstGeom prst="rect">
              <a:avLst/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Shape 364"/>
            <p:cNvSpPr txBox="1"/>
            <p:nvPr/>
          </p:nvSpPr>
          <p:spPr>
            <a:xfrm>
              <a:off x="2902808" y="1629203"/>
              <a:ext cx="2506962" cy="764317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FM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5911162" y="1629203"/>
              <a:ext cx="2506962" cy="764317"/>
            </a:xfrm>
            <a:prstGeom prst="rect">
              <a:avLst/>
            </a:prstGeom>
            <a:gradFill>
              <a:gsLst>
                <a:gs pos="0">
                  <a:srgbClr val="BDB56C"/>
                </a:gs>
                <a:gs pos="34000">
                  <a:srgbClr val="BDB670"/>
                </a:gs>
                <a:gs pos="70000">
                  <a:srgbClr val="C1BA70"/>
                </a:gs>
                <a:gs pos="100000">
                  <a:srgbClr val="C5BE7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5911162" y="1629203"/>
              <a:ext cx="2714778" cy="764317"/>
            </a:xfrm>
            <a:prstGeom prst="rect">
              <a:avLst/>
            </a:prstGeom>
            <a:solidFill>
              <a:srgbClr val="BDB670"/>
            </a:solidFill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MATH 329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2902808" y="2584600"/>
              <a:ext cx="2506962" cy="764317"/>
            </a:xfrm>
            <a:prstGeom prst="rect">
              <a:avLst/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 txBox="1"/>
            <p:nvPr/>
          </p:nvSpPr>
          <p:spPr>
            <a:xfrm>
              <a:off x="2902808" y="2584600"/>
              <a:ext cx="2506962" cy="764317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MFE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5911162" y="2584600"/>
              <a:ext cx="2506962" cy="764317"/>
            </a:xfrm>
            <a:prstGeom prst="rect">
              <a:avLst/>
            </a:prstGeom>
            <a:gradFill>
              <a:gsLst>
                <a:gs pos="0">
                  <a:srgbClr val="BDB56C"/>
                </a:gs>
                <a:gs pos="34000">
                  <a:srgbClr val="BDB670"/>
                </a:gs>
                <a:gs pos="70000">
                  <a:srgbClr val="C1BA70"/>
                </a:gs>
                <a:gs pos="100000">
                  <a:srgbClr val="C5BE7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 txBox="1"/>
            <p:nvPr/>
          </p:nvSpPr>
          <p:spPr>
            <a:xfrm>
              <a:off x="5911162" y="2584600"/>
              <a:ext cx="2714778" cy="764317"/>
            </a:xfrm>
            <a:prstGeom prst="rect">
              <a:avLst/>
            </a:prstGeom>
            <a:solidFill>
              <a:srgbClr val="BDB670"/>
            </a:solidFill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MATH 430</a:t>
              </a:r>
            </a:p>
          </p:txBody>
        </p:sp>
      </p:grp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Exam Preparation</a:t>
            </a:r>
          </a:p>
        </p:txBody>
      </p:sp>
      <p:pic>
        <p:nvPicPr>
          <p:cNvPr id="378" name="Shape 3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44692" y="2467706"/>
            <a:ext cx="2762250" cy="95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050" y="2018640"/>
            <a:ext cx="1850631" cy="185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9996" y="4653135"/>
            <a:ext cx="3238499" cy="142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6539" y="3345685"/>
            <a:ext cx="3373746" cy="337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Calculators</a:t>
            </a:r>
          </a:p>
        </p:txBody>
      </p:sp>
      <p:pic>
        <p:nvPicPr>
          <p:cNvPr id="389" name="Shape 3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93436" y="2132856"/>
            <a:ext cx="4139952" cy="413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2592" y="2499267"/>
            <a:ext cx="3470252" cy="347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Getting Hired</a:t>
            </a:r>
          </a:p>
        </p:txBody>
      </p:sp>
      <p:grpSp>
        <p:nvGrpSpPr>
          <p:cNvPr id="398" name="Shape 398"/>
          <p:cNvGrpSpPr/>
          <p:nvPr/>
        </p:nvGrpSpPr>
        <p:grpSpPr>
          <a:xfrm>
            <a:off x="2796423" y="1846723"/>
            <a:ext cx="6656300" cy="4021804"/>
            <a:chOff x="1699460" y="459"/>
            <a:chExt cx="6656300" cy="4021804"/>
          </a:xfrm>
        </p:grpSpPr>
        <p:sp>
          <p:nvSpPr>
            <p:cNvPr id="399" name="Shape 399"/>
            <p:cNvSpPr/>
            <p:nvPr/>
          </p:nvSpPr>
          <p:spPr>
            <a:xfrm>
              <a:off x="4171248" y="2309538"/>
              <a:ext cx="1712724" cy="1712724"/>
            </a:xfrm>
            <a:prstGeom prst="ellipse">
              <a:avLst/>
            </a:prstGeom>
            <a:gradFill>
              <a:gsLst>
                <a:gs pos="0">
                  <a:srgbClr val="854B31"/>
                </a:gs>
                <a:gs pos="34000">
                  <a:srgbClr val="854C33"/>
                </a:gs>
                <a:gs pos="70000">
                  <a:srgbClr val="884D33"/>
                </a:gs>
                <a:gs pos="100000">
                  <a:srgbClr val="8954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400"/>
            <p:cNvSpPr txBox="1"/>
            <p:nvPr/>
          </p:nvSpPr>
          <p:spPr>
            <a:xfrm>
              <a:off x="4422071" y="2560359"/>
              <a:ext cx="1211080" cy="121108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Interview</a:t>
              </a:r>
            </a:p>
          </p:txBody>
        </p:sp>
        <p:sp>
          <p:nvSpPr>
            <p:cNvPr id="401" name="Shape 401"/>
            <p:cNvSpPr/>
            <p:nvPr/>
          </p:nvSpPr>
          <p:spPr>
            <a:xfrm rot="10800000">
              <a:off x="2513006" y="2921836"/>
              <a:ext cx="1567038" cy="488126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1699460" y="2515065"/>
              <a:ext cx="1627090" cy="130167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403"/>
            <p:cNvSpPr txBox="1"/>
            <p:nvPr/>
          </p:nvSpPr>
          <p:spPr>
            <a:xfrm>
              <a:off x="1737585" y="2553190"/>
              <a:ext cx="1550840" cy="1225421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Exams</a:t>
              </a:r>
            </a:p>
          </p:txBody>
        </p:sp>
        <p:sp>
          <p:nvSpPr>
            <p:cNvPr id="404" name="Shape 404"/>
            <p:cNvSpPr/>
            <p:nvPr/>
          </p:nvSpPr>
          <p:spPr>
            <a:xfrm rot="-8100000">
              <a:off x="3020028" y="1697773"/>
              <a:ext cx="1567036" cy="48812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A68A49"/>
                </a:gs>
                <a:gs pos="34000">
                  <a:srgbClr val="A68B4C"/>
                </a:gs>
                <a:gs pos="70000">
                  <a:srgbClr val="AB8E4A"/>
                </a:gs>
                <a:gs pos="100000">
                  <a:srgbClr val="AB925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2435972" y="736970"/>
              <a:ext cx="1627090" cy="130167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68A49"/>
                </a:gs>
                <a:gs pos="34000">
                  <a:srgbClr val="A68B4C"/>
                </a:gs>
                <a:gs pos="70000">
                  <a:srgbClr val="AB8E4A"/>
                </a:gs>
                <a:gs pos="100000">
                  <a:srgbClr val="AB925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 txBox="1"/>
            <p:nvPr/>
          </p:nvSpPr>
          <p:spPr>
            <a:xfrm>
              <a:off x="2474097" y="775095"/>
              <a:ext cx="1550840" cy="1225421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Networking</a:t>
              </a:r>
            </a:p>
          </p:txBody>
        </p:sp>
        <p:sp>
          <p:nvSpPr>
            <p:cNvPr id="407" name="Shape 407"/>
            <p:cNvSpPr/>
            <p:nvPr/>
          </p:nvSpPr>
          <p:spPr>
            <a:xfrm rot="-5400000">
              <a:off x="4244092" y="1190750"/>
              <a:ext cx="1567038" cy="488126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AE9953"/>
                </a:gs>
                <a:gs pos="34000">
                  <a:srgbClr val="AE9A56"/>
                </a:gs>
                <a:gs pos="70000">
                  <a:srgbClr val="B29D56"/>
                </a:gs>
                <a:gs pos="100000">
                  <a:srgbClr val="B4A26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4214067" y="459"/>
              <a:ext cx="1627090" cy="130167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E9953"/>
                </a:gs>
                <a:gs pos="34000">
                  <a:srgbClr val="AE9A56"/>
                </a:gs>
                <a:gs pos="70000">
                  <a:srgbClr val="B29D56"/>
                </a:gs>
                <a:gs pos="100000">
                  <a:srgbClr val="B4A26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 txBox="1"/>
            <p:nvPr/>
          </p:nvSpPr>
          <p:spPr>
            <a:xfrm>
              <a:off x="4252192" y="38585"/>
              <a:ext cx="1550840" cy="1225421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GPA</a:t>
              </a:r>
            </a:p>
          </p:txBody>
        </p:sp>
        <p:sp>
          <p:nvSpPr>
            <p:cNvPr id="410" name="Shape 410"/>
            <p:cNvSpPr/>
            <p:nvPr/>
          </p:nvSpPr>
          <p:spPr>
            <a:xfrm rot="-2700000">
              <a:off x="5468153" y="1697775"/>
              <a:ext cx="1567036" cy="48812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4A75F"/>
                </a:gs>
                <a:gs pos="34000">
                  <a:srgbClr val="B5A862"/>
                </a:gs>
                <a:gs pos="70000">
                  <a:srgbClr val="BAAB61"/>
                </a:gs>
                <a:gs pos="100000">
                  <a:srgbClr val="BCB06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5992160" y="736970"/>
              <a:ext cx="2325475" cy="130167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4A75F"/>
                </a:gs>
                <a:gs pos="34000">
                  <a:srgbClr val="B5A862"/>
                </a:gs>
                <a:gs pos="70000">
                  <a:srgbClr val="BAAB61"/>
                </a:gs>
                <a:gs pos="100000">
                  <a:srgbClr val="BCB06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 txBox="1"/>
            <p:nvPr/>
          </p:nvSpPr>
          <p:spPr>
            <a:xfrm>
              <a:off x="6030283" y="775095"/>
              <a:ext cx="2287352" cy="1225421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Extracurriculars</a:t>
              </a:r>
            </a:p>
          </p:txBody>
        </p:sp>
        <p:sp>
          <p:nvSpPr>
            <p:cNvPr id="413" name="Shape 413"/>
            <p:cNvSpPr/>
            <p:nvPr/>
          </p:nvSpPr>
          <p:spPr>
            <a:xfrm>
              <a:off x="5975178" y="2921835"/>
              <a:ext cx="1567038" cy="488126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DB36A"/>
                </a:gs>
                <a:gs pos="34000">
                  <a:srgbClr val="BEB46C"/>
                </a:gs>
                <a:gs pos="70000">
                  <a:srgbClr val="C1B86D"/>
                </a:gs>
                <a:gs pos="100000">
                  <a:srgbClr val="C5BC7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6728671" y="2515065"/>
              <a:ext cx="1627090" cy="130167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DB36A"/>
                </a:gs>
                <a:gs pos="34000">
                  <a:srgbClr val="BEB46C"/>
                </a:gs>
                <a:gs pos="70000">
                  <a:srgbClr val="C1B86D"/>
                </a:gs>
                <a:gs pos="100000">
                  <a:srgbClr val="C5BC7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 txBox="1"/>
            <p:nvPr/>
          </p:nvSpPr>
          <p:spPr>
            <a:xfrm>
              <a:off x="6766796" y="2553190"/>
              <a:ext cx="1550840" cy="1225421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Computer Skills</a:t>
              </a:r>
            </a:p>
          </p:txBody>
        </p:sp>
      </p:grp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00" cy="1450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Networking Opportunities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1096994" y="1845733"/>
            <a:ext cx="10055700" cy="4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4" name="Shape 132"/>
          <p:cNvGrpSpPr/>
          <p:nvPr/>
        </p:nvGrpSpPr>
        <p:grpSpPr>
          <a:xfrm>
            <a:off x="1096995" y="2086709"/>
            <a:ext cx="9245885" cy="4005192"/>
            <a:chOff x="1" y="1395"/>
            <a:chExt cx="9199049" cy="4173674"/>
          </a:xfrm>
        </p:grpSpPr>
        <p:sp>
          <p:nvSpPr>
            <p:cNvPr id="5" name="Shape 133"/>
            <p:cNvSpPr/>
            <p:nvPr/>
          </p:nvSpPr>
          <p:spPr>
            <a:xfrm rot="5400000">
              <a:off x="-194981" y="254478"/>
              <a:ext cx="1521309" cy="1064916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C14912"/>
                </a:gs>
                <a:gs pos="34000">
                  <a:srgbClr val="BF4B17"/>
                </a:gs>
                <a:gs pos="70000">
                  <a:srgbClr val="C64B13"/>
                </a:gs>
                <a:gs pos="100000">
                  <a:srgbClr val="C25523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rgbClr val="BB582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134"/>
            <p:cNvSpPr/>
            <p:nvPr/>
          </p:nvSpPr>
          <p:spPr>
            <a:xfrm rot="5400000">
              <a:off x="4637558" y="-3571248"/>
              <a:ext cx="988849" cy="813413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BB582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135"/>
            <p:cNvSpPr txBox="1"/>
            <p:nvPr/>
          </p:nvSpPr>
          <p:spPr>
            <a:xfrm>
              <a:off x="1064916" y="49664"/>
              <a:ext cx="8085863" cy="892307"/>
            </a:xfrm>
            <a:prstGeom prst="rect">
              <a:avLst/>
            </a:prstGeom>
            <a:noFill/>
            <a:ln>
              <a:noFill/>
            </a:ln>
          </p:spPr>
          <p:txBody>
            <a:bodyPr lIns="312925" tIns="27925" rIns="27925" bIns="279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4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 Cocktails</a:t>
              </a:r>
              <a:endPara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136"/>
            <p:cNvSpPr/>
            <p:nvPr/>
          </p:nvSpPr>
          <p:spPr>
            <a:xfrm rot="5400000">
              <a:off x="-228196" y="1555772"/>
              <a:ext cx="1521309" cy="1064916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854B31"/>
                </a:gs>
                <a:gs pos="34000">
                  <a:srgbClr val="854C33"/>
                </a:gs>
                <a:gs pos="70000">
                  <a:srgbClr val="884D33"/>
                </a:gs>
                <a:gs pos="100000">
                  <a:srgbClr val="89543C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37"/>
            <p:cNvSpPr/>
            <p:nvPr/>
          </p:nvSpPr>
          <p:spPr>
            <a:xfrm rot="5400000">
              <a:off x="4637558" y="-2245063"/>
              <a:ext cx="988849" cy="813413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38"/>
            <p:cNvSpPr txBox="1"/>
            <p:nvPr/>
          </p:nvSpPr>
          <p:spPr>
            <a:xfrm>
              <a:off x="1064916" y="1375849"/>
              <a:ext cx="8085863" cy="892307"/>
            </a:xfrm>
            <a:prstGeom prst="rect">
              <a:avLst/>
            </a:prstGeom>
            <a:noFill/>
            <a:ln>
              <a:noFill/>
            </a:ln>
          </p:spPr>
          <p:txBody>
            <a:bodyPr lIns="312925" tIns="27925" rIns="27925" bIns="279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4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ASNA</a:t>
              </a:r>
            </a:p>
          </p:txBody>
        </p:sp>
        <p:sp>
          <p:nvSpPr>
            <p:cNvPr id="11" name="Shape 139"/>
            <p:cNvSpPr/>
            <p:nvPr/>
          </p:nvSpPr>
          <p:spPr>
            <a:xfrm rot="5400000">
              <a:off x="-228196" y="2881957"/>
              <a:ext cx="1521309" cy="1064916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rgbClr val="9B83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40"/>
            <p:cNvSpPr/>
            <p:nvPr/>
          </p:nvSpPr>
          <p:spPr>
            <a:xfrm rot="5400000">
              <a:off x="4637558" y="-908348"/>
              <a:ext cx="988849" cy="813413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9B83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41"/>
            <p:cNvSpPr txBox="1"/>
            <p:nvPr/>
          </p:nvSpPr>
          <p:spPr>
            <a:xfrm>
              <a:off x="1064916" y="2712564"/>
              <a:ext cx="8085863" cy="892307"/>
            </a:xfrm>
            <a:prstGeom prst="rect">
              <a:avLst/>
            </a:prstGeom>
            <a:noFill/>
            <a:ln>
              <a:noFill/>
            </a:ln>
          </p:spPr>
          <p:txBody>
            <a:bodyPr lIns="312925" tIns="27925" rIns="27925" bIns="279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4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Company Presentations</a:t>
              </a:r>
            </a:p>
          </p:txBody>
        </p:sp>
      </p:grpSp>
      <p:pic>
        <p:nvPicPr>
          <p:cNvPr id="14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ASNA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170" y="2455333"/>
            <a:ext cx="5053714" cy="4023360"/>
          </a:xfrm>
        </p:spPr>
        <p:txBody>
          <a:bodyPr/>
          <a:lstStyle/>
          <a:p>
            <a:pPr lvl="0" indent="-2513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dirty="0"/>
              <a:t>Annual Convention for Actuarial Students </a:t>
            </a:r>
            <a:endParaRPr lang="en-CA" b="1" dirty="0"/>
          </a:p>
          <a:p>
            <a:pPr lvl="0" indent="22886">
              <a:spcBef>
                <a:spcPts val="1400"/>
              </a:spcBef>
              <a:spcAft>
                <a:spcPts val="0"/>
              </a:spcAft>
              <a:buSzPct val="99950"/>
              <a:buFont typeface="Arial"/>
              <a:buChar char="•"/>
            </a:pPr>
            <a:r>
              <a:rPr lang="en-CA" sz="1800" dirty="0"/>
              <a:t> Will be hosted in Toronto in January 2017</a:t>
            </a:r>
          </a:p>
          <a:p>
            <a:pPr lvl="0" indent="22886">
              <a:spcBef>
                <a:spcPts val="1400"/>
              </a:spcBef>
              <a:spcAft>
                <a:spcPts val="0"/>
              </a:spcAft>
              <a:buSzPct val="99950"/>
              <a:buFont typeface="Arial"/>
              <a:buChar char="•"/>
            </a:pPr>
            <a:r>
              <a:rPr lang="en-CA" sz="1800" dirty="0"/>
              <a:t>Dozens of insurance companies will be present</a:t>
            </a:r>
          </a:p>
          <a:p>
            <a:pPr lvl="0" indent="22886">
              <a:spcBef>
                <a:spcPts val="1400"/>
              </a:spcBef>
              <a:spcAft>
                <a:spcPts val="0"/>
              </a:spcAft>
              <a:buSzPct val="99950"/>
              <a:buFont typeface="Arial"/>
              <a:buChar char="•"/>
            </a:pPr>
            <a:r>
              <a:rPr lang="en-US" sz="1800" dirty="0"/>
              <a:t> Networking and interview opportunities</a:t>
            </a:r>
          </a:p>
          <a:p>
            <a:pPr lvl="0" indent="22886">
              <a:spcBef>
                <a:spcPts val="1400"/>
              </a:spcBef>
              <a:spcAft>
                <a:spcPts val="0"/>
              </a:spcAft>
              <a:buSzPct val="99950"/>
              <a:buFont typeface="Arial"/>
              <a:buChar char="•"/>
            </a:pPr>
            <a:r>
              <a:rPr lang="en-US" sz="1800" dirty="0"/>
              <a:t> Great opportunity to meet fellow aspiring                     actuaries and to learn about the field.</a:t>
            </a:r>
          </a:p>
          <a:p>
            <a:pPr lvl="0" indent="0">
              <a:spcBef>
                <a:spcPts val="1400"/>
              </a:spcBef>
              <a:spcAft>
                <a:spcPts val="0"/>
              </a:spcAft>
              <a:buSzPct val="99950"/>
              <a:buNone/>
            </a:pPr>
            <a:endParaRPr lang="en-CA" sz="1800" dirty="0"/>
          </a:p>
          <a:p>
            <a:pPr lvl="0" indent="-2513">
              <a:spcBef>
                <a:spcPts val="1600"/>
              </a:spcBef>
              <a:spcAft>
                <a:spcPts val="0"/>
              </a:spcAft>
              <a:buSzPct val="25000"/>
              <a:buNone/>
            </a:pPr>
            <a:endParaRPr lang="en-CA" sz="1800" dirty="0"/>
          </a:p>
        </p:txBody>
      </p:sp>
      <p:pic>
        <p:nvPicPr>
          <p:cNvPr id="4" name="Shape 4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anea as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60" y="2861652"/>
            <a:ext cx="37528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Shape 429" descr="McGill Students' Actuarial Association - Google Chrome"/>
          <p:cNvPicPr preferRelativeResize="0"/>
          <p:nvPr/>
        </p:nvPicPr>
        <p:blipFill rotWithShape="1">
          <a:blip r:embed="rId3">
            <a:alphaModFix/>
          </a:blip>
          <a:srcRect l="8334" t="1008" r="18747"/>
          <a:stretch/>
        </p:blipFill>
        <p:spPr>
          <a:xfrm>
            <a:off x="1989956" y="1124744"/>
            <a:ext cx="7560899" cy="499979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/>
          <p:nvPr/>
        </p:nvSpPr>
        <p:spPr>
          <a:xfrm>
            <a:off x="5010982" y="4228387"/>
            <a:ext cx="1152000" cy="215999"/>
          </a:xfrm>
          <a:prstGeom prst="roundRect">
            <a:avLst>
              <a:gd name="adj" fmla="val 16667"/>
            </a:avLst>
          </a:prstGeom>
          <a:noFill/>
          <a:ln w="15875" cap="flat" cmpd="sng">
            <a:solidFill>
              <a:srgbClr val="A65F0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 rot="-2189856">
            <a:off x="5082183" y="3868299"/>
            <a:ext cx="360127" cy="432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1075029" y="409593"/>
            <a:ext cx="84968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https://www.facebook.com/mcgill.msaa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Useful Resources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096994" y="1845733"/>
            <a:ext cx="10055781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91413" marR="0" lvl="0" indent="-914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Calibri"/>
              <a:buChar char=" "/>
            </a:pPr>
            <a:r>
              <a:rPr lang="en-US" sz="1999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http://www.beanactuary.org/</a:t>
            </a:r>
          </a:p>
          <a:p>
            <a:pPr marL="91413" marR="0" lvl="0" indent="-91413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Calibri"/>
              <a:buChar char=" "/>
            </a:pPr>
            <a:r>
              <a:rPr lang="en-US" sz="1999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http://www.soa.org/</a:t>
            </a:r>
          </a:p>
          <a:p>
            <a:pPr marL="91413" marR="0" lvl="0" indent="-91413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Calibri"/>
              <a:buChar char=" "/>
            </a:pPr>
            <a:r>
              <a:rPr lang="en-US" sz="1999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http://www.casact.org/</a:t>
            </a:r>
          </a:p>
          <a:p>
            <a:pPr marL="91413" marR="0" lvl="0" indent="-91413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Calibri"/>
              <a:buChar char=" "/>
            </a:pPr>
            <a:r>
              <a:rPr lang="en-US" sz="1999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http://www.actuary.ca/</a:t>
            </a:r>
          </a:p>
          <a:p>
            <a:pPr marL="91413" marR="0" lvl="0" indent="-91413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Calibri"/>
              <a:buChar char=" "/>
            </a:pPr>
            <a:r>
              <a:rPr lang="en-US" sz="1999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http://www.studymanuals.com/</a:t>
            </a:r>
          </a:p>
          <a:p>
            <a:pPr marL="91413" marR="0" lvl="0" indent="-91413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1999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Executive Team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096994" y="1845733"/>
            <a:ext cx="10055781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13" marR="0" lvl="0" indent="228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Calibri"/>
              <a:buNone/>
            </a:pPr>
            <a:endParaRPr sz="1999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Shape 115"/>
          <p:cNvGraphicFramePr/>
          <p:nvPr>
            <p:extLst>
              <p:ext uri="{D42A27DB-BD31-4B8C-83A1-F6EECF244321}">
                <p14:modId xmlns:p14="http://schemas.microsoft.com/office/powerpoint/2010/main" val="629728351"/>
              </p:ext>
            </p:extLst>
          </p:nvPr>
        </p:nvGraphicFramePr>
        <p:xfrm>
          <a:off x="1096992" y="1827521"/>
          <a:ext cx="10055800" cy="4366050"/>
        </p:xfrm>
        <a:graphic>
          <a:graphicData uri="http://schemas.openxmlformats.org/drawingml/2006/table">
            <a:tbl>
              <a:tblPr bandRow="1">
                <a:tableStyleId>{4F712C4F-3504-4C4F-A3B8-11EE1A3BA903}</a:tableStyleId>
              </a:tblPr>
              <a:tblGrid>
                <a:gridCol w="5027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7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Kyla and Rebecca</a:t>
                      </a:r>
                      <a:endParaRPr lang="en-US" sz="14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Co-Presidents</a:t>
                      </a:r>
                      <a:endParaRPr lang="en-US" sz="1400" b="1" i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Tara</a:t>
                      </a:r>
                      <a:endParaRPr lang="en-US" sz="14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VP Communications</a:t>
                      </a:r>
                      <a:endParaRPr lang="en-US" sz="1400" b="1" i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/>
                        <a:t>Sara P.</a:t>
                      </a:r>
                      <a:endParaRPr lang="en-US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VP External</a:t>
                      </a:r>
                      <a:endParaRPr lang="en-US" sz="1400" b="1" i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Rachel</a:t>
                      </a:r>
                      <a:endParaRPr lang="en-US"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VP Internal</a:t>
                      </a:r>
                      <a:endParaRPr lang="en-US" sz="1400" b="1" i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Asia</a:t>
                      </a:r>
                      <a:endParaRPr lang="en-US"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VP Academic</a:t>
                      </a:r>
                      <a:endParaRPr lang="en-US" sz="1400" b="1" i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S</a:t>
                      </a:r>
                      <a:r>
                        <a:rPr lang="en-US"/>
                        <a:t>hane</a:t>
                      </a:r>
                      <a:endParaRPr lang="en-US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VP Finance</a:t>
                      </a:r>
                      <a:endParaRPr lang="en-US" sz="1400" b="1" i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dirty="0"/>
                        <a:t>Sara W.</a:t>
                      </a:r>
                      <a:endParaRPr lang="en-US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VP IT</a:t>
                      </a:r>
                      <a:endParaRPr lang="en-US" sz="1400" b="1" i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dirty="0"/>
                        <a:t>Mohammed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First Year Representative</a:t>
                      </a:r>
                      <a:endParaRPr lang="en-US" sz="1400" b="1" i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dirty="0"/>
                        <a:t>Sophia, George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 dirty="0"/>
                        <a:t>Members</a:t>
                      </a:r>
                      <a:r>
                        <a:rPr lang="en-US" sz="1400" b="0" i="0" u="none" strike="noStrike" cap="none" baseline="0" dirty="0"/>
                        <a:t> at Large</a:t>
                      </a:r>
                      <a:endParaRPr lang="en-US" sz="1400" b="1" i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40090471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</a:p>
        </p:txBody>
      </p:sp>
      <p:pic>
        <p:nvPicPr>
          <p:cNvPr id="446" name="Shape 4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4" cy="6864267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7534571" y="5013176"/>
            <a:ext cx="4968551" cy="923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Who Are We?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96994" y="1845733"/>
            <a:ext cx="10055781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13" marR="0" lvl="0" indent="228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Arial"/>
              <a:buChar char="•"/>
            </a:pPr>
            <a:r>
              <a:rPr lang="en-US"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Founded in 2013</a:t>
            </a:r>
          </a:p>
          <a:p>
            <a:pPr marL="91413" marR="0" lvl="0" indent="22886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Arial"/>
              <a:buChar char="•"/>
            </a:pPr>
            <a:r>
              <a:rPr lang="en-US"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Help students learn about the actuarial field</a:t>
            </a:r>
          </a:p>
          <a:p>
            <a:pPr marL="91413" marR="0" lvl="0" indent="22886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Arial"/>
              <a:buChar char="•"/>
            </a:pPr>
            <a:r>
              <a:rPr lang="en-US"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Connect students with actuarial interests</a:t>
            </a:r>
          </a:p>
          <a:p>
            <a:pPr marL="91413" marR="0" lvl="0" indent="22886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Arial"/>
              <a:buChar char="•"/>
            </a:pPr>
            <a:r>
              <a:rPr lang="en-US"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Provide resources, support and networking opportunities</a:t>
            </a:r>
          </a:p>
          <a:p>
            <a:pPr marL="91413" marR="0" lvl="0" indent="22886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Arial"/>
              <a:buChar char="•"/>
            </a:pPr>
            <a:r>
              <a:rPr lang="en-US" sz="199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Communicate about job opportunities</a:t>
            </a:r>
          </a:p>
          <a:p>
            <a:pPr marL="91413" marR="0" lvl="0" indent="22886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99900"/>
              <a:buFont typeface="Calibri"/>
              <a:buNone/>
            </a:pPr>
            <a:endParaRPr sz="1999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https://scontent-b-lga.xx.fbcdn.net/hphotos-xap1/v/t1.0-9/10155121_732333520151120_8845517623827903462_n.jpg?oh=9dd416f41c09245729425af07a7142e4&amp;oe=5491EE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8667" y="4006962"/>
            <a:ext cx="345638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3789" y="4006962"/>
            <a:ext cx="3456699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8911" y="4006962"/>
            <a:ext cx="3456699" cy="231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Does an Actuary Do?</a:t>
            </a:r>
          </a:p>
        </p:txBody>
      </p:sp>
      <p:grpSp>
        <p:nvGrpSpPr>
          <p:cNvPr id="132" name="Shape 132"/>
          <p:cNvGrpSpPr/>
          <p:nvPr/>
        </p:nvGrpSpPr>
        <p:grpSpPr>
          <a:xfrm>
            <a:off x="1143830" y="1918226"/>
            <a:ext cx="9199050" cy="4173675"/>
            <a:chOff x="0" y="1394"/>
            <a:chExt cx="9199050" cy="4173675"/>
          </a:xfrm>
        </p:grpSpPr>
        <p:sp>
          <p:nvSpPr>
            <p:cNvPr id="133" name="Shape 133"/>
            <p:cNvSpPr/>
            <p:nvPr/>
          </p:nvSpPr>
          <p:spPr>
            <a:xfrm rot="5400000">
              <a:off x="-194981" y="254478"/>
              <a:ext cx="1521309" cy="1064916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C14912"/>
                </a:gs>
                <a:gs pos="34000">
                  <a:srgbClr val="BF4B17"/>
                </a:gs>
                <a:gs pos="70000">
                  <a:srgbClr val="C64B13"/>
                </a:gs>
                <a:gs pos="100000">
                  <a:srgbClr val="C25523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rgbClr val="BB582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5400000">
              <a:off x="4637558" y="-3571248"/>
              <a:ext cx="988849" cy="813413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BB582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1064916" y="49664"/>
              <a:ext cx="8085863" cy="892307"/>
            </a:xfrm>
            <a:prstGeom prst="rect">
              <a:avLst/>
            </a:prstGeom>
            <a:noFill/>
            <a:ln>
              <a:noFill/>
            </a:ln>
          </p:spPr>
          <p:txBody>
            <a:bodyPr lIns="312925" tIns="27925" rIns="27925" bIns="279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Experts in data analysis</a:t>
              </a:r>
            </a:p>
          </p:txBody>
        </p:sp>
        <p:sp>
          <p:nvSpPr>
            <p:cNvPr id="136" name="Shape 136"/>
            <p:cNvSpPr/>
            <p:nvPr/>
          </p:nvSpPr>
          <p:spPr>
            <a:xfrm rot="5400000">
              <a:off x="-228196" y="1555772"/>
              <a:ext cx="1521309" cy="1064916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854B31"/>
                </a:gs>
                <a:gs pos="34000">
                  <a:srgbClr val="854C33"/>
                </a:gs>
                <a:gs pos="70000">
                  <a:srgbClr val="884D33"/>
                </a:gs>
                <a:gs pos="100000">
                  <a:srgbClr val="89543C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 rot="5400000">
              <a:off x="4637558" y="-2245063"/>
              <a:ext cx="988849" cy="813413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1064916" y="1375849"/>
              <a:ext cx="8085863" cy="892307"/>
            </a:xfrm>
            <a:prstGeom prst="rect">
              <a:avLst/>
            </a:prstGeom>
            <a:noFill/>
            <a:ln>
              <a:noFill/>
            </a:ln>
          </p:spPr>
          <p:txBody>
            <a:bodyPr lIns="312925" tIns="27925" rIns="27925" bIns="279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Pricing premiums</a:t>
              </a:r>
            </a:p>
          </p:txBody>
        </p:sp>
        <p:sp>
          <p:nvSpPr>
            <p:cNvPr id="139" name="Shape 139"/>
            <p:cNvSpPr/>
            <p:nvPr/>
          </p:nvSpPr>
          <p:spPr>
            <a:xfrm rot="5400000">
              <a:off x="-228196" y="2881957"/>
              <a:ext cx="1521309" cy="1064916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rgbClr val="9B83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4637558" y="-908348"/>
              <a:ext cx="988849" cy="813413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9B83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1064916" y="2712564"/>
              <a:ext cx="8085863" cy="892307"/>
            </a:xfrm>
            <a:prstGeom prst="rect">
              <a:avLst/>
            </a:prstGeom>
            <a:noFill/>
            <a:ln>
              <a:noFill/>
            </a:ln>
          </p:spPr>
          <p:txBody>
            <a:bodyPr lIns="312925" tIns="27925" rIns="27925" bIns="279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-US"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Sustain the targeted profitability </a:t>
              </a:r>
            </a:p>
          </p:txBody>
        </p:sp>
      </p:grp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1553" y="16394"/>
            <a:ext cx="1341885" cy="126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4114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053850" y="404662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Salary Levels for Actuaries</a:t>
            </a:r>
          </a:p>
        </p:txBody>
      </p:sp>
      <p:pic>
        <p:nvPicPr>
          <p:cNvPr id="151" name="Shape 151" descr="Stacked Bar chart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962" y="1846263"/>
            <a:ext cx="10055223" cy="402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6598467" y="2780926"/>
            <a:ext cx="511256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Average Entry Level = CAD $60,000 +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1096994" y="1845733"/>
            <a:ext cx="10055781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13" marR="0" lvl="0" indent="-25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1999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SOA (Society of Actuaries)</a:t>
            </a:r>
          </a:p>
          <a:p>
            <a:pPr marL="91413" marR="0" lvl="0" indent="22886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9995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Life Insurance (Retirement, Pension, Health Benefit), Investment</a:t>
            </a:r>
          </a:p>
          <a:p>
            <a:pPr marL="304737" marR="0" lvl="1" indent="-1263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1799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13" marR="0" lvl="0" indent="-251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1999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CAS (Casualty Actuarial Society)</a:t>
            </a:r>
          </a:p>
          <a:p>
            <a:pPr marL="91413" marR="0" lvl="0" indent="22886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9995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Property and Casualty Insurance (Auto, Property, Commercial Insurance)</a:t>
            </a:r>
          </a:p>
          <a:p>
            <a:pPr marL="91413" marR="0" lvl="0" indent="22886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1999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Different Tracks for Actuaries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765820" y="980728"/>
            <a:ext cx="4896543" cy="861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SOA (Society of Actuaries)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022403" y="980728"/>
            <a:ext cx="5734371" cy="11005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 (Casualty Actuarial Society)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 descr="http://investphilippines.org/siliconvalley/files/2013/12/manulif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18" y="2276872"/>
            <a:ext cx="1728191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http://calgarypubliclibrary.com/Media/Arts-Culture-Pass/unofficial-web-Sun-Life-Financial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8297" y="4956641"/>
            <a:ext cx="2639856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http://upload.wikimedia.org/wikipedia/en/a/ac/Mercer_Logo_(400px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523464" y="9716707"/>
            <a:ext cx="277185" cy="25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http://www.actuaries.org.uk/sites/all/files/event_sponsors/towers%20watson_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3700" y="3349778"/>
            <a:ext cx="3373441" cy="967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Shape 173"/>
          <p:cNvCxnSpPr/>
          <p:nvPr/>
        </p:nvCxnSpPr>
        <p:spPr>
          <a:xfrm>
            <a:off x="5711278" y="27613"/>
            <a:ext cx="37576" cy="620969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4" name="Shape 174" descr="http://attoinsurance.com/wp-content/uploads/2014/06/intactinsuranc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0521" y="2276872"/>
            <a:ext cx="1929994" cy="84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http://www.xuber.com/sites/all/files/RSA%202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00925" y="2518984"/>
            <a:ext cx="2710767" cy="186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http://upload.wikimedia.org/wikipedia/fr/7/7b/Aviva_Colour_ex_TM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71320" y="3625764"/>
            <a:ext cx="1676728" cy="121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http://www.hockeymineurdonnacona.ca/wp-content/uploads/2014/02/desjardins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34889" y="4312614"/>
            <a:ext cx="2521886" cy="83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http://aws.canequity.com/assets/images/td-insuranc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21502" y="5496701"/>
            <a:ext cx="3277930" cy="72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 descr="http://upload.wikimedia.org/wikipedia/en/a/ac/Mercer_Logo_(400px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7475" y="2081241"/>
            <a:ext cx="1585392" cy="158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http://www.engagedinvestor.co.uk/journals/Company/6/aon_hewitt_logo_red_blue_larg0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4759" y="4070914"/>
            <a:ext cx="2918714" cy="11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Shape 186"/>
          <p:cNvGrpSpPr/>
          <p:nvPr/>
        </p:nvGrpSpPr>
        <p:grpSpPr>
          <a:xfrm>
            <a:off x="3394109" y="476672"/>
            <a:ext cx="5184574" cy="5760639"/>
            <a:chOff x="2268250" y="0"/>
            <a:chExt cx="5184574" cy="5760639"/>
          </a:xfrm>
        </p:grpSpPr>
        <p:sp>
          <p:nvSpPr>
            <p:cNvPr id="187" name="Shape 187"/>
            <p:cNvSpPr/>
            <p:nvPr/>
          </p:nvSpPr>
          <p:spPr>
            <a:xfrm>
              <a:off x="2325858" y="0"/>
              <a:ext cx="2073830" cy="1152128"/>
            </a:xfrm>
            <a:prstGeom prst="roundRect">
              <a:avLst>
                <a:gd name="adj" fmla="val 10000"/>
              </a:avLst>
            </a:prstGeom>
            <a:solidFill>
              <a:srgbClr val="DED8CF">
                <a:alpha val="89411"/>
              </a:srgbClr>
            </a:solidFill>
            <a:ln w="12700" cap="flat" cmpd="sng">
              <a:solidFill>
                <a:srgbClr val="DED8CF">
                  <a:alpha val="89411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2359601" y="33745"/>
              <a:ext cx="2006340" cy="1084638"/>
            </a:xfrm>
            <a:prstGeom prst="rect">
              <a:avLst/>
            </a:prstGeom>
            <a:noFill/>
            <a:ln>
              <a:noFill/>
            </a:ln>
          </p:spPr>
          <p:txBody>
            <a:bodyPr lIns="190500" tIns="190500" rIns="190500" bIns="190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5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Pros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5321391" y="0"/>
              <a:ext cx="2073830" cy="1152128"/>
            </a:xfrm>
            <a:prstGeom prst="roundRect">
              <a:avLst>
                <a:gd name="adj" fmla="val 10000"/>
              </a:avLst>
            </a:prstGeom>
            <a:solidFill>
              <a:srgbClr val="E1DBD0">
                <a:alpha val="89411"/>
              </a:srgbClr>
            </a:solidFill>
            <a:ln w="12700" cap="flat" cmpd="sng">
              <a:solidFill>
                <a:srgbClr val="E1DBD0">
                  <a:alpha val="89411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5355135" y="33745"/>
              <a:ext cx="2006340" cy="1084638"/>
            </a:xfrm>
            <a:prstGeom prst="rect">
              <a:avLst/>
            </a:prstGeom>
            <a:noFill/>
            <a:ln>
              <a:noFill/>
            </a:ln>
          </p:spPr>
          <p:txBody>
            <a:bodyPr lIns="190500" tIns="190500" rIns="190500" bIns="190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5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4428491" y="4896544"/>
              <a:ext cx="864095" cy="864095"/>
            </a:xfrm>
            <a:prstGeom prst="triangle">
              <a:avLst>
                <a:gd name="adj" fmla="val 50000"/>
              </a:avLst>
            </a:prstGeom>
            <a:solidFill>
              <a:srgbClr val="E5E0D2">
                <a:alpha val="89411"/>
              </a:srgbClr>
            </a:solidFill>
            <a:ln w="12700" cap="flat" cmpd="sng">
              <a:solidFill>
                <a:srgbClr val="E5E0D2">
                  <a:alpha val="89411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2268250" y="4534775"/>
              <a:ext cx="5184574" cy="350246"/>
            </a:xfrm>
            <a:prstGeom prst="rect">
              <a:avLst/>
            </a:prstGeom>
            <a:solidFill>
              <a:srgbClr val="E8E5D5">
                <a:alpha val="89411"/>
              </a:srgbClr>
            </a:solidFill>
            <a:ln w="12700" cap="flat" cmpd="sng">
              <a:solidFill>
                <a:srgbClr val="E8E5D5">
                  <a:alpha val="89411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5321391" y="3525510"/>
              <a:ext cx="2073830" cy="96778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0B39F"/>
                </a:gs>
                <a:gs pos="45000">
                  <a:srgbClr val="CBBFAE"/>
                </a:gs>
                <a:gs pos="100000">
                  <a:srgbClr val="D3C8B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5368632" y="3572753"/>
              <a:ext cx="1979344" cy="873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Competition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5321391" y="2488596"/>
              <a:ext cx="2073830" cy="96778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7B89F"/>
                </a:gs>
                <a:gs pos="45000">
                  <a:srgbClr val="D0C4AF"/>
                </a:gs>
                <a:gs pos="100000">
                  <a:srgbClr val="D8CAB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5368632" y="2535839"/>
              <a:ext cx="1979344" cy="873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 Work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5321391" y="1451679"/>
              <a:ext cx="2073830" cy="96778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ABEA2"/>
                </a:gs>
                <a:gs pos="45000">
                  <a:srgbClr val="D3CAB1"/>
                </a:gs>
                <a:gs pos="100000">
                  <a:srgbClr val="DCD1B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5368632" y="1498924"/>
              <a:ext cx="1979344" cy="873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Stress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2325858" y="3525510"/>
              <a:ext cx="2073830" cy="96778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EC5A5"/>
                </a:gs>
                <a:gs pos="45000">
                  <a:srgbClr val="D8CFB3"/>
                </a:gs>
                <a:gs pos="100000">
                  <a:srgbClr val="DFD7B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2373100" y="3572753"/>
              <a:ext cx="1979344" cy="873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Salary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2325858" y="2488596"/>
              <a:ext cx="2073830" cy="96778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2CBA8"/>
                </a:gs>
                <a:gs pos="45000">
                  <a:srgbClr val="DBD5B7"/>
                </a:gs>
                <a:gs pos="100000">
                  <a:srgbClr val="E2DB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2373100" y="2535839"/>
              <a:ext cx="1979344" cy="873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Hours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2325858" y="1451679"/>
              <a:ext cx="2073830" cy="96778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5D0AC"/>
                </a:gs>
                <a:gs pos="45000">
                  <a:srgbClr val="DEDABA"/>
                </a:gs>
                <a:gs pos="100000">
                  <a:srgbClr val="E5DFB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2373100" y="1498924"/>
              <a:ext cx="1979344" cy="873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Exam Support</a:t>
              </a:r>
            </a:p>
          </p:txBody>
        </p:sp>
      </p:grp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096994" y="286604"/>
            <a:ext cx="10055781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799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Typical Track to an A</a:t>
            </a:r>
            <a:r>
              <a:rPr lang="en-US" b="1"/>
              <a:t>CAS</a:t>
            </a:r>
          </a:p>
        </p:txBody>
      </p:sp>
      <p:grpSp>
        <p:nvGrpSpPr>
          <p:cNvPr id="212" name="Shape 212"/>
          <p:cNvGrpSpPr/>
          <p:nvPr/>
        </p:nvGrpSpPr>
        <p:grpSpPr>
          <a:xfrm>
            <a:off x="2409963" y="2025776"/>
            <a:ext cx="6657658" cy="3338413"/>
            <a:chOff x="1698783" y="194"/>
            <a:chExt cx="6657658" cy="3338413"/>
          </a:xfrm>
        </p:grpSpPr>
        <p:sp>
          <p:nvSpPr>
            <p:cNvPr id="213" name="Shape 213"/>
            <p:cNvSpPr/>
            <p:nvPr/>
          </p:nvSpPr>
          <p:spPr>
            <a:xfrm>
              <a:off x="1698783" y="194"/>
              <a:ext cx="1109609" cy="55480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87C44"/>
                </a:gs>
                <a:gs pos="34000">
                  <a:srgbClr val="997C46"/>
                </a:gs>
                <a:gs pos="70000">
                  <a:srgbClr val="9C7F47"/>
                </a:gs>
                <a:gs pos="100000">
                  <a:srgbClr val="9E845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1715033" y="16444"/>
              <a:ext cx="1077107" cy="522304"/>
            </a:xfrm>
            <a:prstGeom prst="rect">
              <a:avLst/>
            </a:prstGeom>
            <a:noFill/>
            <a:ln>
              <a:noFill/>
            </a:ln>
          </p:spPr>
          <p:txBody>
            <a:bodyPr lIns="55225" tIns="36825" rIns="552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Exams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1817094" y="571246"/>
              <a:ext cx="96263" cy="3167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6" name="Shape 216"/>
            <p:cNvSpPr/>
            <p:nvPr/>
          </p:nvSpPr>
          <p:spPr>
            <a:xfrm>
              <a:off x="1920705" y="693700"/>
              <a:ext cx="887686" cy="2936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9B83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1902446" y="587499"/>
              <a:ext cx="855187" cy="522304"/>
            </a:xfrm>
            <a:prstGeom prst="rect">
              <a:avLst/>
            </a:prstGeom>
            <a:noFill/>
            <a:ln>
              <a:noFill/>
            </a:ln>
          </p:spPr>
          <p:txBody>
            <a:bodyPr lIns="51425" tIns="34275" rIns="5142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1809667" y="593236"/>
              <a:ext cx="201998" cy="695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9" name="Shape 219"/>
            <p:cNvSpPr/>
            <p:nvPr/>
          </p:nvSpPr>
          <p:spPr>
            <a:xfrm>
              <a:off x="1920705" y="1063602"/>
              <a:ext cx="887686" cy="3236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A38B5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1936954" y="987349"/>
              <a:ext cx="855187" cy="522304"/>
            </a:xfrm>
            <a:prstGeom prst="rect">
              <a:avLst/>
            </a:prstGeom>
            <a:noFill/>
            <a:ln>
              <a:noFill/>
            </a:ln>
          </p:spPr>
          <p:txBody>
            <a:bodyPr lIns="51425" tIns="34275" rIns="5142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FM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1811999" y="574704"/>
              <a:ext cx="135723" cy="18698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4" name="Shape 224"/>
            <p:cNvSpPr/>
            <p:nvPr/>
          </p:nvSpPr>
          <p:spPr>
            <a:xfrm>
              <a:off x="1810198" y="609526"/>
              <a:ext cx="103935" cy="22559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" name="Shape 225"/>
            <p:cNvSpPr/>
            <p:nvPr/>
          </p:nvSpPr>
          <p:spPr>
            <a:xfrm>
              <a:off x="1920705" y="1893292"/>
              <a:ext cx="887686" cy="31970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AE9B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1916923" y="1819561"/>
              <a:ext cx="855187" cy="522304"/>
            </a:xfrm>
            <a:prstGeom prst="rect">
              <a:avLst/>
            </a:prstGeom>
            <a:noFill/>
            <a:ln>
              <a:noFill/>
            </a:ln>
          </p:spPr>
          <p:txBody>
            <a:bodyPr lIns="51425" tIns="34275" rIns="5142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1812097" y="582519"/>
              <a:ext cx="108533" cy="27560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8" name="Shape 228"/>
            <p:cNvSpPr/>
            <p:nvPr/>
          </p:nvSpPr>
          <p:spPr>
            <a:xfrm>
              <a:off x="1926535" y="2704869"/>
              <a:ext cx="887686" cy="32112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B3A4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3085793" y="194"/>
              <a:ext cx="1109609" cy="55480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68A49"/>
                </a:gs>
                <a:gs pos="34000">
                  <a:srgbClr val="A68B4C"/>
                </a:gs>
                <a:gs pos="70000">
                  <a:srgbClr val="AB8E4A"/>
                </a:gs>
                <a:gs pos="100000">
                  <a:srgbClr val="AB925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3102043" y="16444"/>
              <a:ext cx="1077107" cy="522304"/>
            </a:xfrm>
            <a:prstGeom prst="rect">
              <a:avLst/>
            </a:prstGeom>
            <a:noFill/>
            <a:ln>
              <a:noFill/>
            </a:ln>
          </p:spPr>
          <p:txBody>
            <a:bodyPr lIns="55225" tIns="36825" rIns="552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4472807" y="194"/>
              <a:ext cx="1109609" cy="55480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E9953"/>
                </a:gs>
                <a:gs pos="34000">
                  <a:srgbClr val="AE9A56"/>
                </a:gs>
                <a:gs pos="70000">
                  <a:srgbClr val="B29D56"/>
                </a:gs>
                <a:gs pos="100000">
                  <a:srgbClr val="B4A26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4489057" y="16444"/>
              <a:ext cx="1077107" cy="522304"/>
            </a:xfrm>
            <a:prstGeom prst="rect">
              <a:avLst/>
            </a:prstGeom>
            <a:noFill/>
            <a:ln>
              <a:noFill/>
            </a:ln>
          </p:spPr>
          <p:txBody>
            <a:bodyPr lIns="55225" tIns="36825" rIns="552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4583767" y="554999"/>
              <a:ext cx="110960" cy="41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" name="Shape 235"/>
            <p:cNvSpPr/>
            <p:nvPr/>
          </p:nvSpPr>
          <p:spPr>
            <a:xfrm>
              <a:off x="4694727" y="693700"/>
              <a:ext cx="1165091" cy="5548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B8AB7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4789437" y="742448"/>
              <a:ext cx="855187" cy="522304"/>
            </a:xfrm>
            <a:prstGeom prst="rect">
              <a:avLst/>
            </a:prstGeom>
            <a:noFill/>
            <a:ln>
              <a:noFill/>
            </a:ln>
          </p:spPr>
          <p:txBody>
            <a:bodyPr lIns="51425" tIns="34275" rIns="5142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VEE’s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4583767" y="554999"/>
              <a:ext cx="110960" cy="11096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8" name="Shape 238"/>
            <p:cNvSpPr/>
            <p:nvPr/>
          </p:nvSpPr>
          <p:spPr>
            <a:xfrm>
              <a:off x="4694728" y="1387204"/>
              <a:ext cx="1165091" cy="5548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BDB4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4489057" y="1387203"/>
              <a:ext cx="1549166" cy="522304"/>
            </a:xfrm>
            <a:prstGeom prst="rect">
              <a:avLst/>
            </a:prstGeom>
            <a:noFill/>
            <a:ln>
              <a:noFill/>
            </a:ln>
          </p:spPr>
          <p:txBody>
            <a:bodyPr lIns="51425" tIns="34275" rIns="5142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OC1/OC2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5859819" y="194"/>
              <a:ext cx="1109609" cy="55480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4A75F"/>
                </a:gs>
                <a:gs pos="34000">
                  <a:srgbClr val="B5A862"/>
                </a:gs>
                <a:gs pos="70000">
                  <a:srgbClr val="BAAB61"/>
                </a:gs>
                <a:gs pos="100000">
                  <a:srgbClr val="BCB06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5876069" y="16444"/>
              <a:ext cx="1077107" cy="522304"/>
            </a:xfrm>
            <a:prstGeom prst="rect">
              <a:avLst/>
            </a:prstGeom>
            <a:noFill/>
            <a:ln>
              <a:noFill/>
            </a:ln>
          </p:spPr>
          <p:txBody>
            <a:bodyPr lIns="55225" tIns="36825" rIns="552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7246832" y="194"/>
              <a:ext cx="1109609" cy="55480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DB36A"/>
                </a:gs>
                <a:gs pos="34000">
                  <a:srgbClr val="BEB46C"/>
                </a:gs>
                <a:gs pos="70000">
                  <a:srgbClr val="C1B86D"/>
                </a:gs>
                <a:gs pos="100000">
                  <a:srgbClr val="C5BC7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7263082" y="16444"/>
              <a:ext cx="1077107" cy="522304"/>
            </a:xfrm>
            <a:prstGeom prst="rect">
              <a:avLst/>
            </a:prstGeom>
            <a:noFill/>
            <a:ln>
              <a:noFill/>
            </a:ln>
          </p:spPr>
          <p:txBody>
            <a:bodyPr lIns="55225" tIns="36825" rIns="552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ACAS</a:t>
              </a:r>
            </a:p>
          </p:txBody>
        </p:sp>
      </p:grpSp>
      <p:sp>
        <p:nvSpPr>
          <p:cNvPr id="247" name="Shape 247"/>
          <p:cNvSpPr txBox="1"/>
          <p:nvPr/>
        </p:nvSpPr>
        <p:spPr>
          <a:xfrm>
            <a:off x="6454451" y="5733255"/>
            <a:ext cx="6768753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http://www.casact.org/admissions/process/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8907" y="-1813"/>
            <a:ext cx="1629917" cy="154091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222"/>
          <p:cNvSpPr/>
          <p:nvPr/>
        </p:nvSpPr>
        <p:spPr>
          <a:xfrm>
            <a:off x="2626004" y="3513072"/>
            <a:ext cx="887686" cy="326644"/>
          </a:xfrm>
          <a:prstGeom prst="roundRect">
            <a:avLst>
              <a:gd name="adj" fmla="val 10000"/>
            </a:avLst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A994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222"/>
          <p:cNvSpPr/>
          <p:nvPr/>
        </p:nvSpPr>
        <p:spPr>
          <a:xfrm>
            <a:off x="2637714" y="5219643"/>
            <a:ext cx="887686" cy="326644"/>
          </a:xfrm>
          <a:prstGeom prst="roundRect">
            <a:avLst>
              <a:gd name="adj" fmla="val 10000"/>
            </a:avLst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A994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222"/>
          <p:cNvSpPr/>
          <p:nvPr/>
        </p:nvSpPr>
        <p:spPr>
          <a:xfrm>
            <a:off x="2637714" y="4320964"/>
            <a:ext cx="887686" cy="326644"/>
          </a:xfrm>
          <a:prstGeom prst="roundRect">
            <a:avLst>
              <a:gd name="adj" fmla="val 10000"/>
            </a:avLst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A994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226"/>
          <p:cNvSpPr txBox="1"/>
          <p:nvPr/>
        </p:nvSpPr>
        <p:spPr>
          <a:xfrm>
            <a:off x="2629292" y="3425979"/>
            <a:ext cx="855187" cy="522304"/>
          </a:xfrm>
          <a:prstGeom prst="rect">
            <a:avLst/>
          </a:prstGeom>
          <a:noFill/>
          <a:ln>
            <a:noFill/>
          </a:ln>
        </p:spPr>
        <p:txBody>
          <a:bodyPr lIns="51425" tIns="34275" rIns="5142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MFE</a:t>
            </a:r>
            <a:endParaRPr lang="en-US"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226"/>
          <p:cNvSpPr txBox="1"/>
          <p:nvPr/>
        </p:nvSpPr>
        <p:spPr>
          <a:xfrm>
            <a:off x="2658503" y="4660505"/>
            <a:ext cx="855187" cy="522304"/>
          </a:xfrm>
          <a:prstGeom prst="rect">
            <a:avLst/>
          </a:prstGeom>
          <a:noFill/>
          <a:ln>
            <a:noFill/>
          </a:ln>
        </p:spPr>
        <p:txBody>
          <a:bodyPr lIns="51425" tIns="34275" rIns="5142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lang="en-US"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226"/>
          <p:cNvSpPr txBox="1"/>
          <p:nvPr/>
        </p:nvSpPr>
        <p:spPr>
          <a:xfrm>
            <a:off x="2640106" y="5160397"/>
            <a:ext cx="855187" cy="522304"/>
          </a:xfrm>
          <a:prstGeom prst="rect">
            <a:avLst/>
          </a:prstGeom>
          <a:noFill/>
          <a:ln>
            <a:noFill/>
          </a:ln>
        </p:spPr>
        <p:txBody>
          <a:bodyPr lIns="51425" tIns="34275" rIns="5142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en-US"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226"/>
          <p:cNvSpPr txBox="1"/>
          <p:nvPr/>
        </p:nvSpPr>
        <p:spPr>
          <a:xfrm>
            <a:off x="2628102" y="3858133"/>
            <a:ext cx="855187" cy="522304"/>
          </a:xfrm>
          <a:prstGeom prst="rect">
            <a:avLst/>
          </a:prstGeom>
          <a:noFill/>
          <a:ln>
            <a:noFill/>
          </a:ln>
        </p:spPr>
        <p:txBody>
          <a:bodyPr lIns="51425" tIns="34275" rIns="5142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226"/>
          <p:cNvSpPr txBox="1"/>
          <p:nvPr/>
        </p:nvSpPr>
        <p:spPr>
          <a:xfrm>
            <a:off x="2650483" y="4226914"/>
            <a:ext cx="855187" cy="522304"/>
          </a:xfrm>
          <a:prstGeom prst="rect">
            <a:avLst/>
          </a:prstGeom>
          <a:noFill/>
          <a:ln>
            <a:noFill/>
          </a:ln>
        </p:spPr>
        <p:txBody>
          <a:bodyPr lIns="51425" tIns="34275" rIns="5142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lang="en-US"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218"/>
          <p:cNvSpPr/>
          <p:nvPr/>
        </p:nvSpPr>
        <p:spPr>
          <a:xfrm>
            <a:off x="2522087" y="2623576"/>
            <a:ext cx="103226" cy="1455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218"/>
          <p:cNvSpPr/>
          <p:nvPr/>
        </p:nvSpPr>
        <p:spPr>
          <a:xfrm>
            <a:off x="2525921" y="2646752"/>
            <a:ext cx="91921" cy="10761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1822</Words>
  <Application>Microsoft Macintosh PowerPoint</Application>
  <PresentationFormat>Custom</PresentationFormat>
  <Paragraphs>310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Retrospect</vt:lpstr>
      <vt:lpstr>McGill Students’ Actuarial Association</vt:lpstr>
      <vt:lpstr>Executive Team</vt:lpstr>
      <vt:lpstr>Who Are We?</vt:lpstr>
      <vt:lpstr>What Does an Actuary Do?</vt:lpstr>
      <vt:lpstr>Salary Levels for Actuaries</vt:lpstr>
      <vt:lpstr>Different Tracks for Actuaries</vt:lpstr>
      <vt:lpstr>PowerPoint Presentation</vt:lpstr>
      <vt:lpstr>PowerPoint Presentation</vt:lpstr>
      <vt:lpstr>Typical Track to an ACAS</vt:lpstr>
      <vt:lpstr>Typical Track to an ASA- New Curriculum</vt:lpstr>
      <vt:lpstr>VEE’s at McGill- Subject to Change for New Upcoming Curriculum</vt:lpstr>
      <vt:lpstr>Exams at McGill</vt:lpstr>
      <vt:lpstr>Exam Preparation</vt:lpstr>
      <vt:lpstr>Calculators</vt:lpstr>
      <vt:lpstr>Getting Hired</vt:lpstr>
      <vt:lpstr>Networking Opportunities</vt:lpstr>
      <vt:lpstr>ASNA</vt:lpstr>
      <vt:lpstr>PowerPoint Presentation</vt:lpstr>
      <vt:lpstr>Useful Resources</vt:lpstr>
      <vt:lpstr>Questions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McGill Students’ Actuarial Association</dc:title>
  <dc:creator>Kyla Thurnheer</dc:creator>
  <cp:lastModifiedBy>Tara Stidwill</cp:lastModifiedBy>
  <cp:revision>9</cp:revision>
  <dcterms:modified xsi:type="dcterms:W3CDTF">2016-09-28T02:11:43Z</dcterms:modified>
</cp:coreProperties>
</file>